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37"/>
          <c:y val="0.10120529466579099"/>
          <c:w val="0.78472992224226745"/>
          <c:h val="0.6971038456645284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13630,3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7814,5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8990.9</c:v>
                </c:pt>
                <c:pt idx="1">
                  <c:v>8816.7000000000007</c:v>
                </c:pt>
                <c:pt idx="2">
                  <c:v>8271.7999999999811</c:v>
                </c:pt>
                <c:pt idx="3">
                  <c:v>8114.1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29897216"/>
        <c:axId val="129898752"/>
        <c:axId val="0"/>
      </c:bar3DChart>
      <c:catAx>
        <c:axId val="129897216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898752"/>
        <c:crosses val="autoZero"/>
        <c:auto val="1"/>
        <c:lblAlgn val="ctr"/>
        <c:lblOffset val="100"/>
        <c:tickLblSkip val="1"/>
        <c:tickMarkSkip val="1"/>
      </c:catAx>
      <c:valAx>
        <c:axId val="129898752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9897216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802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229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5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45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28505728"/>
        <c:axId val="129927424"/>
        <c:axId val="0"/>
      </c:bar3DChart>
      <c:catAx>
        <c:axId val="128505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9927424"/>
        <c:crosses val="autoZero"/>
        <c:auto val="1"/>
        <c:lblAlgn val="ctr"/>
        <c:lblOffset val="100"/>
      </c:catAx>
      <c:valAx>
        <c:axId val="129927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85057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262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5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3663744"/>
        <c:axId val="134500352"/>
        <c:axId val="0"/>
      </c:bar3DChart>
      <c:catAx>
        <c:axId val="133663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500352"/>
        <c:crosses val="autoZero"/>
        <c:auto val="1"/>
        <c:lblAlgn val="ctr"/>
        <c:lblOffset val="100"/>
      </c:catAx>
      <c:valAx>
        <c:axId val="134500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6637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2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6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5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4739840"/>
        <c:axId val="148452864"/>
        <c:axId val="0"/>
      </c:bar3DChart>
      <c:catAx>
        <c:axId val="13473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452864"/>
        <c:crosses val="autoZero"/>
        <c:auto val="1"/>
        <c:lblAlgn val="ctr"/>
        <c:lblOffset val="100"/>
      </c:catAx>
      <c:valAx>
        <c:axId val="148452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7398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30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574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264,8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5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264.8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27827968"/>
        <c:axId val="127829504"/>
        <c:axId val="0"/>
      </c:bar3DChart>
      <c:catAx>
        <c:axId val="127827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829504"/>
        <c:crosses val="autoZero"/>
        <c:auto val="1"/>
        <c:lblAlgn val="ctr"/>
        <c:lblOffset val="100"/>
      </c:catAx>
      <c:valAx>
        <c:axId val="127829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78279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7806E-2"/>
          <c:y val="3.7463027457497251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4956675889671295E-2"/>
                  <c:y val="-0.3008173755104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2823,2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529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424,3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496,5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2019год</c:v>
                </c:pt>
                <c:pt idx="1">
                  <c:v>2020 год</c:v>
                </c:pt>
                <c:pt idx="2">
                  <c:v>2021год</c:v>
                </c:pt>
                <c:pt idx="3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5749.4</c:v>
                </c:pt>
                <c:pt idx="1">
                  <c:v>2668.4</c:v>
                </c:pt>
                <c:pt idx="2">
                  <c:v>1111.2</c:v>
                </c:pt>
                <c:pt idx="3">
                  <c:v>1577.1</c:v>
                </c:pt>
              </c:numCache>
            </c:numRef>
          </c:val>
        </c:ser>
        <c:shape val="box"/>
        <c:axId val="148465152"/>
        <c:axId val="148519552"/>
        <c:axId val="0"/>
      </c:bar3DChart>
      <c:catAx>
        <c:axId val="14846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519552"/>
        <c:crosses val="autoZero"/>
        <c:auto val="1"/>
        <c:lblAlgn val="ctr"/>
        <c:lblOffset val="100"/>
      </c:catAx>
      <c:valAx>
        <c:axId val="148519552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465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262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280</c:v>
                </c:pt>
                <c:pt idx="2">
                  <c:v>280</c:v>
                </c:pt>
                <c:pt idx="3">
                  <c:v>280</c:v>
                </c:pt>
              </c:numCache>
            </c:numRef>
          </c:val>
        </c:ser>
        <c:shape val="cylinder"/>
        <c:axId val="150563456"/>
        <c:axId val="150323584"/>
        <c:axId val="0"/>
      </c:bar3DChart>
      <c:catAx>
        <c:axId val="150563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323584"/>
        <c:crosses val="autoZero"/>
        <c:auto val="1"/>
        <c:lblAlgn val="ctr"/>
        <c:lblOffset val="100"/>
      </c:catAx>
      <c:valAx>
        <c:axId val="1503235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5634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334"/>
          <c:h val="0.4114426673228358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2019</c:v>
                </c:pt>
                <c:pt idx="1">
                  <c:v>План 2020</c:v>
                </c:pt>
                <c:pt idx="2">
                  <c:v>План 2021 </c:v>
                </c:pt>
                <c:pt idx="3">
                  <c:v>план 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537.4</c:v>
                </c:pt>
                <c:pt idx="1">
                  <c:v>561.5</c:v>
                </c:pt>
                <c:pt idx="2">
                  <c:v>593.5</c:v>
                </c:pt>
                <c:pt idx="3">
                  <c:v>626.1</c:v>
                </c:pt>
              </c:numCache>
            </c:numRef>
          </c:val>
        </c:ser>
        <c:shape val="pyramid"/>
        <c:axId val="130011136"/>
        <c:axId val="130012672"/>
        <c:axId val="132436864"/>
      </c:bar3DChart>
      <c:catAx>
        <c:axId val="130011136"/>
        <c:scaling>
          <c:orientation val="minMax"/>
        </c:scaling>
        <c:axPos val="b"/>
        <c:tickLblPos val="nextTo"/>
        <c:crossAx val="130012672"/>
        <c:crosses val="autoZero"/>
        <c:auto val="1"/>
        <c:lblAlgn val="ctr"/>
        <c:lblOffset val="100"/>
      </c:catAx>
      <c:valAx>
        <c:axId val="130012672"/>
        <c:scaling>
          <c:orientation val="minMax"/>
        </c:scaling>
        <c:axPos val="l"/>
        <c:majorGridlines/>
        <c:numFmt formatCode="General" sourceLinked="1"/>
        <c:tickLblPos val="nextTo"/>
        <c:crossAx val="130011136"/>
        <c:crosses val="autoZero"/>
        <c:crossBetween val="between"/>
      </c:valAx>
      <c:serAx>
        <c:axId val="132436864"/>
        <c:scaling>
          <c:orientation val="minMax"/>
        </c:scaling>
        <c:axPos val="b"/>
        <c:tickLblPos val="nextTo"/>
        <c:crossAx val="130012672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68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8220,3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873629120573931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4523,3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2504,3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1724,3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2019год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8220.2999999999829</c:v>
                </c:pt>
                <c:pt idx="1">
                  <c:v>5681.3</c:v>
                </c:pt>
                <c:pt idx="2">
                  <c:v>5095.1000000000004</c:v>
                </c:pt>
                <c:pt idx="3">
                  <c:v>4894.9000000000005</c:v>
                </c:pt>
              </c:numCache>
            </c:numRef>
          </c:val>
        </c:ser>
        <c:gapWidth val="155"/>
        <c:gapDepth val="201"/>
        <c:shape val="box"/>
        <c:axId val="134598656"/>
        <c:axId val="134600192"/>
        <c:axId val="0"/>
      </c:bar3DChart>
      <c:catAx>
        <c:axId val="134598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34600192"/>
        <c:crosses val="autoZero"/>
        <c:auto val="1"/>
        <c:lblAlgn val="ctr"/>
        <c:lblOffset val="100"/>
      </c:catAx>
      <c:valAx>
        <c:axId val="134600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345986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10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12827.1</c:v>
                </c:pt>
                <c:pt idx="1">
                  <c:v>8816.7000000000007</c:v>
                </c:pt>
                <c:pt idx="2">
                  <c:v>8271.7999999999829</c:v>
                </c:pt>
                <c:pt idx="3">
                  <c:v>7815.2</c:v>
                </c:pt>
              </c:numCache>
            </c:numRef>
          </c:val>
        </c:ser>
        <c:shape val="cylinder"/>
        <c:axId val="112746880"/>
        <c:axId val="112748800"/>
        <c:axId val="0"/>
      </c:bar3DChart>
      <c:catAx>
        <c:axId val="112746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748800"/>
        <c:crosses val="autoZero"/>
        <c:auto val="1"/>
        <c:lblAlgn val="ctr"/>
        <c:lblOffset val="100"/>
      </c:catAx>
      <c:valAx>
        <c:axId val="112748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74688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1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4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13128192"/>
        <c:axId val="113129728"/>
        <c:axId val="0"/>
      </c:bar3DChart>
      <c:catAx>
        <c:axId val="11312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129728"/>
        <c:crosses val="autoZero"/>
        <c:auto val="1"/>
        <c:lblAlgn val="ctr"/>
        <c:lblOffset val="100"/>
      </c:catAx>
      <c:valAx>
        <c:axId val="113129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1281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1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4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28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13033600"/>
        <c:axId val="113035136"/>
        <c:axId val="0"/>
      </c:bar3DChart>
      <c:catAx>
        <c:axId val="113033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035136"/>
        <c:crosses val="autoZero"/>
        <c:auto val="1"/>
        <c:lblAlgn val="ctr"/>
        <c:lblOffset val="100"/>
      </c:catAx>
      <c:valAx>
        <c:axId val="113035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03360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19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12827,1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7814,5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8271,8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8114,4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2018год</c:v>
                </c:pt>
                <c:pt idx="1">
                  <c:v>2019год</c:v>
                </c:pt>
                <c:pt idx="2">
                  <c:v>2020 год</c:v>
                </c:pt>
                <c:pt idx="3">
                  <c:v>2021год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8946.9</c:v>
                </c:pt>
                <c:pt idx="1">
                  <c:v>12027.3</c:v>
                </c:pt>
                <c:pt idx="2">
                  <c:v>7182.7</c:v>
                </c:pt>
                <c:pt idx="3">
                  <c:v>7753</c:v>
                </c:pt>
              </c:numCache>
            </c:numRef>
          </c:val>
        </c:ser>
        <c:shape val="cylinder"/>
        <c:axId val="113271936"/>
        <c:axId val="113273472"/>
        <c:axId val="0"/>
      </c:bar3DChart>
      <c:catAx>
        <c:axId val="113271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273472"/>
        <c:crosses val="autoZero"/>
        <c:auto val="1"/>
        <c:lblAlgn val="ctr"/>
        <c:lblOffset val="100"/>
      </c:catAx>
      <c:valAx>
        <c:axId val="113273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37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32719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178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7814,5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8271,8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2156862745098069E-2"/>
                  <c:y val="-0.357545559367995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8114,1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8816.7000000000007</c:v>
                </c:pt>
                <c:pt idx="1">
                  <c:v>8271.7999999999847</c:v>
                </c:pt>
                <c:pt idx="2">
                  <c:v>8114.1</c:v>
                </c:pt>
              </c:numCache>
            </c:numRef>
          </c:val>
        </c:ser>
        <c:shape val="pyramid"/>
        <c:axId val="134737920"/>
        <c:axId val="113357568"/>
        <c:axId val="0"/>
      </c:bar3DChart>
      <c:catAx>
        <c:axId val="134737920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3357568"/>
        <c:crosses val="autoZero"/>
        <c:auto val="1"/>
        <c:lblAlgn val="ctr"/>
        <c:lblOffset val="100"/>
        <c:tickLblSkip val="1"/>
        <c:tickMarkSkip val="1"/>
      </c:catAx>
      <c:valAx>
        <c:axId val="113357568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4737920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- 270,0тыс.руб. - 3.1%</c:v>
                </c:pt>
                <c:pt idx="1">
                  <c:v>национальная безопасность 203,5- 2,3%  </c:v>
                </c:pt>
                <c:pt idx="2">
                  <c:v>Культура, кинематография - 2668,4тыс.руб. - 30,3%</c:v>
                </c:pt>
                <c:pt idx="3">
                  <c:v>Образование - 30,0тыс.руб. - 0,3%</c:v>
                </c:pt>
                <c:pt idx="4">
                  <c:v>Нац.экономика- 1162,5тыс.руб. -13.2%</c:v>
                </c:pt>
                <c:pt idx="5">
                  <c:v>ЖКХ - 264,8тыс.руб. - 3.0%</c:v>
                </c:pt>
                <c:pt idx="6">
                  <c:v>Общегос-ые вопросы - 4185,0,тыс.руб. - 47,5%</c:v>
                </c:pt>
                <c:pt idx="7">
                  <c:v>Нацбезопасность, правоохранит. деятельность - 47,5тыс.руб. - 0,3%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8"/>
                <c:pt idx="3">
                  <c:v>18.7</c:v>
                </c:pt>
                <c:pt idx="4">
                  <c:v>1024.5</c:v>
                </c:pt>
                <c:pt idx="5">
                  <c:v>146</c:v>
                </c:pt>
                <c:pt idx="6">
                  <c:v>3397.6</c:v>
                </c:pt>
                <c:pt idx="7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- 270,0тыс.руб. - 3.1%</c:v>
                </c:pt>
                <c:pt idx="1">
                  <c:v>национальная безопасность 203,5- 2,3%  </c:v>
                </c:pt>
                <c:pt idx="2">
                  <c:v>Культура, кинематография - 2668,4тыс.руб. - 30,3%</c:v>
                </c:pt>
                <c:pt idx="3">
                  <c:v>Образование - 30,0тыс.руб. - 0,3%</c:v>
                </c:pt>
                <c:pt idx="4">
                  <c:v>Нац.экономика- 1162,5тыс.руб. -13.2%</c:v>
                </c:pt>
                <c:pt idx="5">
                  <c:v>ЖКХ - 264,8тыс.руб. - 3.0%</c:v>
                </c:pt>
                <c:pt idx="6">
                  <c:v>Общегос-ые вопросы - 4185,0,тыс.руб. - 47,5%</c:v>
                </c:pt>
                <c:pt idx="7">
                  <c:v>Нацбезопасность, правоохранит. деятельность - 47,5тыс.руб. - 0,3%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6881"/>
          <c:y val="0"/>
          <c:w val="0.39140368627106592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+mj-lt"/>
            </a:rPr>
            <a:t>Поэтапное до 2020 года повышение заработной платы работников учреждений культуры в рамках реализации Указов Президента России от 7мая 2012 года</a:t>
          </a:r>
          <a:endParaRPr lang="ru-RU" sz="20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Times New Roman" pitchFamily="18" charset="0"/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2020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2823,2,0тыс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424,3тыс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496,5тыс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2020год – 47,5тыс.руб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 год-374,1 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год-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2020 год – </a:t>
          </a:r>
          <a:r>
            <a:rPr lang="ru-RU" sz="1400" dirty="0" smtClean="0">
              <a:solidFill>
                <a:srgbClr val="7030A0"/>
              </a:solidFill>
            </a:rPr>
            <a:t>0тыс.руб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 </a:t>
          </a:r>
          <a:r>
            <a:rPr lang="ru-RU" sz="1400" dirty="0" smtClean="0">
              <a:solidFill>
                <a:srgbClr val="7030A0"/>
              </a:solidFill>
            </a:rPr>
            <a:t>год-0ыс.руб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2022год- </a:t>
          </a:r>
          <a:r>
            <a:rPr lang="ru-RU" sz="1400" smtClean="0">
              <a:solidFill>
                <a:srgbClr val="7030A0"/>
              </a:solidFill>
            </a:rPr>
            <a:t>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561,5</a:t>
          </a:r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7814,5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21.01.2020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2020 год и на плановый период 2021и 2022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2020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0024327"/>
              </p:ext>
            </p:extLst>
          </p:nvPr>
        </p:nvGraphicFramePr>
        <p:xfrm>
          <a:off x="179512" y="1916832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2020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2021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2020 год и на плановый период 2021 и 2022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41263"/>
                <a:gridCol w="1141263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13630,3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7814,5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8114,1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5410,0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3291,2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3338,8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3387,7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4523,3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2504,3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1724,2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12830,4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7814,5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8271,8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8114,1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-2018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2020-2022годах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926</Words>
  <Application>Microsoft Office PowerPoint</Application>
  <PresentationFormat>Экран (4:3)</PresentationFormat>
  <Paragraphs>184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2020 год и на плановый период 2021 и 2022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2014-2018 годах</vt:lpstr>
      <vt:lpstr>Расходы бюджета Меркуловского сельского поселения Шолоховского района на реализацию муниципальных  программ в 2020-2022годах</vt:lpstr>
      <vt:lpstr>Расходы бюджета Меркуловского сельского поселения Шолоховского района в 2020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245</cp:revision>
  <cp:lastPrinted>2013-05-16T06:09:56Z</cp:lastPrinted>
  <dcterms:created xsi:type="dcterms:W3CDTF">2013-05-13T09:45:35Z</dcterms:created>
  <dcterms:modified xsi:type="dcterms:W3CDTF">2020-01-21T12:21:33Z</dcterms:modified>
</cp:coreProperties>
</file>