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77" r:id="rId8"/>
    <p:sldMasterId id="2147483816" r:id="rId9"/>
    <p:sldMasterId id="2147483829" r:id="rId10"/>
    <p:sldMasterId id="2147483842" r:id="rId11"/>
  </p:sldMasterIdLst>
  <p:notesMasterIdLst>
    <p:notesMasterId r:id="rId29"/>
  </p:notesMasterIdLst>
  <p:sldIdLst>
    <p:sldId id="280" r:id="rId12"/>
    <p:sldId id="281" r:id="rId13"/>
    <p:sldId id="283" r:id="rId14"/>
    <p:sldId id="257" r:id="rId15"/>
    <p:sldId id="258" r:id="rId16"/>
    <p:sldId id="259" r:id="rId17"/>
    <p:sldId id="260" r:id="rId18"/>
    <p:sldId id="270" r:id="rId19"/>
    <p:sldId id="273" r:id="rId20"/>
    <p:sldId id="282" r:id="rId21"/>
    <p:sldId id="275" r:id="rId22"/>
    <p:sldId id="261" r:id="rId23"/>
    <p:sldId id="262" r:id="rId24"/>
    <p:sldId id="265" r:id="rId25"/>
    <p:sldId id="263" r:id="rId26"/>
    <p:sldId id="284" r:id="rId27"/>
    <p:sldId id="286" r:id="rId28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>
        <p:scale>
          <a:sx n="80" d="100"/>
          <a:sy n="80" d="100"/>
        </p:scale>
        <p:origin x="-108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6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6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6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6756291582872707"/>
          <c:y val="0.10120529466579099"/>
          <c:w val="0.78472992224226745"/>
          <c:h val="0.69710384566452688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13630,3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8990.9</c:v>
                </c:pt>
                <c:pt idx="1">
                  <c:v>8816.7000000000007</c:v>
                </c:pt>
                <c:pt idx="2">
                  <c:v>8271.7999999999884</c:v>
                </c:pt>
                <c:pt idx="3">
                  <c:v>8114.1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Sheet1!$B$1:$E$1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hape val="cylinder"/>
        <c:axId val="122470784"/>
        <c:axId val="122472320"/>
        <c:axId val="0"/>
      </c:bar3DChart>
      <c:catAx>
        <c:axId val="122470784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472320"/>
        <c:crosses val="autoZero"/>
        <c:auto val="1"/>
        <c:lblAlgn val="ctr"/>
        <c:lblOffset val="100"/>
        <c:tickLblSkip val="1"/>
        <c:tickMarkSkip val="1"/>
      </c:catAx>
      <c:valAx>
        <c:axId val="122472320"/>
        <c:scaling>
          <c:orientation val="minMax"/>
        </c:scaling>
        <c:axPos val="l"/>
        <c:numFmt formatCode="General" sourceLinked="0"/>
        <c:tickLblPos val="nextTo"/>
        <c:spPr>
          <a:ln w="3383" cmpd="dbl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47078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690309628893994"/>
          <c:y val="0.86919359330998702"/>
          <c:w val="2.3204696866028572E-2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029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26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59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2285056"/>
        <c:axId val="142295040"/>
        <c:axId val="0"/>
      </c:bar3DChart>
      <c:catAx>
        <c:axId val="142285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295040"/>
        <c:crosses val="autoZero"/>
        <c:auto val="1"/>
        <c:lblAlgn val="ctr"/>
        <c:lblOffset val="100"/>
      </c:catAx>
      <c:valAx>
        <c:axId val="142295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2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2850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062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31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0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2430592"/>
        <c:axId val="142432128"/>
        <c:axId val="0"/>
      </c:bar3DChart>
      <c:catAx>
        <c:axId val="142430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432128"/>
        <c:crosses val="autoZero"/>
        <c:auto val="1"/>
        <c:lblAlgn val="ctr"/>
        <c:lblOffset val="100"/>
      </c:catAx>
      <c:valAx>
        <c:axId val="142432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3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4305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0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3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2621312"/>
        <c:axId val="142557568"/>
        <c:axId val="0"/>
      </c:bar3DChart>
      <c:catAx>
        <c:axId val="142621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557568"/>
        <c:crosses val="autoZero"/>
        <c:auto val="1"/>
        <c:lblAlgn val="ctr"/>
        <c:lblOffset val="100"/>
      </c:catAx>
      <c:valAx>
        <c:axId val="1425575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3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6213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10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128844634991277E-3"/>
                  <c:y val="7.0717280062523409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264,8</a:t>
                    </a:r>
                    <a:endParaRPr lang="ru-RU" sz="2000" dirty="0" smtClean="0">
                      <a:latin typeface="+mj-lt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264.8</c:v>
                </c:pt>
                <c:pt idx="1">
                  <c:v>264.8</c:v>
                </c:pt>
                <c:pt idx="2">
                  <c:v>264.8</c:v>
                </c:pt>
              </c:numCache>
            </c:numRef>
          </c:val>
        </c:ser>
        <c:shape val="cylinder"/>
        <c:axId val="142623872"/>
        <c:axId val="142625408"/>
        <c:axId val="0"/>
      </c:bar3DChart>
      <c:catAx>
        <c:axId val="142623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625408"/>
        <c:crosses val="autoZero"/>
        <c:auto val="1"/>
        <c:lblAlgn val="ctr"/>
        <c:lblOffset val="100"/>
      </c:catAx>
      <c:valAx>
        <c:axId val="142625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3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6238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plotArea>
      <c:layout>
        <c:manualLayout>
          <c:layoutTarget val="inner"/>
          <c:xMode val="edge"/>
          <c:yMode val="edge"/>
          <c:x val="5.2896131039177646E-2"/>
          <c:y val="3.7463027457497203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4956675889671295E-2"/>
                  <c:y val="-0.300817375510467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2668,4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642578310019481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1111,2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1577,1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2019год</c:v>
                </c:pt>
                <c:pt idx="1">
                  <c:v>2020 год</c:v>
                </c:pt>
                <c:pt idx="2">
                  <c:v>2021год</c:v>
                </c:pt>
                <c:pt idx="3">
                  <c:v>2022год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5749.4</c:v>
                </c:pt>
                <c:pt idx="1">
                  <c:v>2668.4</c:v>
                </c:pt>
                <c:pt idx="2">
                  <c:v>1111.2</c:v>
                </c:pt>
                <c:pt idx="3">
                  <c:v>1577.1</c:v>
                </c:pt>
              </c:numCache>
            </c:numRef>
          </c:val>
        </c:ser>
        <c:shape val="box"/>
        <c:axId val="142418688"/>
        <c:axId val="142606720"/>
        <c:axId val="0"/>
      </c:bar3DChart>
      <c:catAx>
        <c:axId val="142418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606720"/>
        <c:crosses val="autoZero"/>
        <c:auto val="1"/>
        <c:lblAlgn val="ctr"/>
        <c:lblOffset val="100"/>
      </c:catAx>
      <c:valAx>
        <c:axId val="142606720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418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062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2018год</c:v>
                </c:pt>
                <c:pt idx="1">
                  <c:v>2019год</c:v>
                </c:pt>
                <c:pt idx="2">
                  <c:v>2020 год</c:v>
                </c:pt>
                <c:pt idx="3">
                  <c:v>2021год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206.7</c:v>
                </c:pt>
                <c:pt idx="1">
                  <c:v>280</c:v>
                </c:pt>
                <c:pt idx="2">
                  <c:v>280</c:v>
                </c:pt>
                <c:pt idx="3">
                  <c:v>280</c:v>
                </c:pt>
              </c:numCache>
            </c:numRef>
          </c:val>
        </c:ser>
        <c:shape val="cylinder"/>
        <c:axId val="143214464"/>
        <c:axId val="143216000"/>
        <c:axId val="0"/>
      </c:bar3DChart>
      <c:catAx>
        <c:axId val="143214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216000"/>
        <c:crosses val="autoZero"/>
        <c:auto val="1"/>
        <c:lblAlgn val="ctr"/>
        <c:lblOffset val="100"/>
      </c:catAx>
      <c:valAx>
        <c:axId val="1432160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3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21446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Меркуловского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Шолоховского района</a:t>
            </a:r>
            <a:endParaRPr kumimoji="0" lang="ru-RU" sz="2000" kern="12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</c:title>
    <c:view3D>
      <c:rotX val="20"/>
      <c:rotY val="0"/>
      <c:perspective val="60"/>
    </c:view3D>
    <c:plotArea>
      <c:layout>
        <c:manualLayout>
          <c:layoutTarget val="inner"/>
          <c:xMode val="edge"/>
          <c:yMode val="edge"/>
          <c:x val="0.20275462983148523"/>
          <c:y val="0.36682824803149616"/>
          <c:w val="0.72580889107612245"/>
          <c:h val="0.4114426673228349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Факт 2019</c:v>
                </c:pt>
                <c:pt idx="1">
                  <c:v>План 2020</c:v>
                </c:pt>
                <c:pt idx="2">
                  <c:v>План 2021 </c:v>
                </c:pt>
                <c:pt idx="3">
                  <c:v>план 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537.4</c:v>
                </c:pt>
                <c:pt idx="1">
                  <c:v>561.5</c:v>
                </c:pt>
                <c:pt idx="2">
                  <c:v>593.5</c:v>
                </c:pt>
                <c:pt idx="3">
                  <c:v>626.1</c:v>
                </c:pt>
              </c:numCache>
            </c:numRef>
          </c:val>
        </c:ser>
        <c:shape val="pyramid"/>
        <c:axId val="123626624"/>
        <c:axId val="123628160"/>
        <c:axId val="124170688"/>
      </c:bar3DChart>
      <c:catAx>
        <c:axId val="123626624"/>
        <c:scaling>
          <c:orientation val="minMax"/>
        </c:scaling>
        <c:axPos val="b"/>
        <c:tickLblPos val="nextTo"/>
        <c:crossAx val="123628160"/>
        <c:crosses val="autoZero"/>
        <c:auto val="1"/>
        <c:lblAlgn val="ctr"/>
        <c:lblOffset val="100"/>
      </c:catAx>
      <c:valAx>
        <c:axId val="123628160"/>
        <c:scaling>
          <c:orientation val="minMax"/>
        </c:scaling>
        <c:axPos val="l"/>
        <c:majorGridlines/>
        <c:numFmt formatCode="General" sourceLinked="1"/>
        <c:tickLblPos val="nextTo"/>
        <c:crossAx val="123626624"/>
        <c:crosses val="autoZero"/>
        <c:crossBetween val="between"/>
      </c:valAx>
      <c:serAx>
        <c:axId val="124170688"/>
        <c:scaling>
          <c:orientation val="minMax"/>
        </c:scaling>
        <c:axPos val="b"/>
        <c:tickLblPos val="nextTo"/>
        <c:crossAx val="123628160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910221284936594"/>
          <c:y val="6.2334686137801514E-2"/>
          <c:w val="0.91461164576650145"/>
          <c:h val="0.747814353602283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8220,3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87362912057391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5681,3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5095,1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4894,9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2019год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8220.2999999999956</c:v>
                </c:pt>
                <c:pt idx="1">
                  <c:v>5681.3</c:v>
                </c:pt>
                <c:pt idx="2">
                  <c:v>5095.1000000000004</c:v>
                </c:pt>
                <c:pt idx="3">
                  <c:v>4894.9000000000005</c:v>
                </c:pt>
              </c:numCache>
            </c:numRef>
          </c:val>
        </c:ser>
        <c:gapWidth val="155"/>
        <c:gapDepth val="201"/>
        <c:shape val="box"/>
        <c:axId val="122691584"/>
        <c:axId val="122934016"/>
        <c:axId val="0"/>
      </c:bar3DChart>
      <c:catAx>
        <c:axId val="122691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22934016"/>
        <c:crosses val="autoZero"/>
        <c:auto val="1"/>
        <c:lblAlgn val="ctr"/>
        <c:lblOffset val="100"/>
      </c:catAx>
      <c:valAx>
        <c:axId val="1229340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226915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0990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0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56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12827.1</c:v>
                </c:pt>
                <c:pt idx="1">
                  <c:v>8816.7000000000007</c:v>
                </c:pt>
                <c:pt idx="2">
                  <c:v>8271.7999999999956</c:v>
                </c:pt>
                <c:pt idx="3">
                  <c:v>7815.2</c:v>
                </c:pt>
              </c:numCache>
            </c:numRef>
          </c:val>
        </c:ser>
        <c:shape val="cylinder"/>
        <c:axId val="123640448"/>
        <c:axId val="123655296"/>
        <c:axId val="0"/>
      </c:bar3DChart>
      <c:catAx>
        <c:axId val="123640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3655296"/>
        <c:crosses val="autoZero"/>
        <c:auto val="1"/>
        <c:lblAlgn val="ctr"/>
        <c:lblOffset val="100"/>
      </c:catAx>
      <c:valAx>
        <c:axId val="1236552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2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364044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099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1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57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33549056"/>
        <c:axId val="141984512"/>
        <c:axId val="0"/>
      </c:bar3DChart>
      <c:catAx>
        <c:axId val="133549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1984512"/>
        <c:crosses val="autoZero"/>
        <c:auto val="1"/>
        <c:lblAlgn val="ctr"/>
        <c:lblOffset val="100"/>
      </c:catAx>
      <c:valAx>
        <c:axId val="1419845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2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5490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099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16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57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41899264"/>
        <c:axId val="141900800"/>
        <c:axId val="0"/>
      </c:bar3DChart>
      <c:catAx>
        <c:axId val="141899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1900800"/>
        <c:crosses val="autoZero"/>
        <c:auto val="1"/>
        <c:lblAlgn val="ctr"/>
        <c:lblOffset val="100"/>
      </c:catAx>
      <c:valAx>
        <c:axId val="1419008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2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189926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0999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12827,1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8816,7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8271,8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8114,4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2018год</c:v>
                </c:pt>
                <c:pt idx="1">
                  <c:v>2019год</c:v>
                </c:pt>
                <c:pt idx="2">
                  <c:v>2020 год</c:v>
                </c:pt>
                <c:pt idx="3">
                  <c:v>2021год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8946.9</c:v>
                </c:pt>
                <c:pt idx="1">
                  <c:v>12027.3</c:v>
                </c:pt>
                <c:pt idx="2">
                  <c:v>7182.7</c:v>
                </c:pt>
                <c:pt idx="3">
                  <c:v>7753</c:v>
                </c:pt>
              </c:numCache>
            </c:numRef>
          </c:val>
        </c:ser>
        <c:shape val="cylinder"/>
        <c:axId val="142020608"/>
        <c:axId val="142022144"/>
        <c:axId val="0"/>
      </c:bar3DChart>
      <c:catAx>
        <c:axId val="142020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022144"/>
        <c:crosses val="autoZero"/>
        <c:auto val="1"/>
        <c:lblAlgn val="ctr"/>
        <c:lblOffset val="100"/>
      </c:catAx>
      <c:valAx>
        <c:axId val="142022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27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202060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0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rgbClr val="FF0000"/>
            </a:solidFill>
            <a:ln w="23997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3.137254901960785E-2"/>
                  <c:y val="5.4552176161926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8816,7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1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8271,8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2156862745098069E-2"/>
                  <c:y val="-0.357545559367995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8114,1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8816.7000000000007</c:v>
                </c:pt>
                <c:pt idx="1">
                  <c:v>8271.7999999999975</c:v>
                </c:pt>
                <c:pt idx="2">
                  <c:v>8114.1</c:v>
                </c:pt>
              </c:numCache>
            </c:numRef>
          </c:val>
        </c:ser>
        <c:shape val="pyramid"/>
        <c:axId val="142069760"/>
        <c:axId val="142071296"/>
        <c:axId val="0"/>
      </c:bar3DChart>
      <c:catAx>
        <c:axId val="142069760"/>
        <c:scaling>
          <c:orientation val="minMax"/>
        </c:scaling>
        <c:axPos val="b"/>
        <c:numFmt formatCode="General" sourceLinked="1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2071296"/>
        <c:crosses val="autoZero"/>
        <c:auto val="1"/>
        <c:lblAlgn val="ctr"/>
        <c:lblOffset val="100"/>
        <c:tickLblSkip val="1"/>
        <c:tickMarkSkip val="1"/>
      </c:catAx>
      <c:valAx>
        <c:axId val="142071296"/>
        <c:scaling>
          <c:orientation val="minMax"/>
        </c:scaling>
        <c:axPos val="l"/>
        <c:numFmt formatCode="#,##0" sourceLinked="0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2069760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8.6441929133858272E-2"/>
          <c:y val="0.17563048364548783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Sheet1!$B$1:$J$1</c:f>
              <c:strCache>
                <c:ptCount val="8"/>
                <c:pt idx="0">
                  <c:v>Соцполитика - 270,0тыс.руб. - 3.1%</c:v>
                </c:pt>
                <c:pt idx="1">
                  <c:v>национальная безопасность 203,5- 2,3%  </c:v>
                </c:pt>
                <c:pt idx="2">
                  <c:v>Культура, кинематография - 2668,4тыс.руб. - 30,3%</c:v>
                </c:pt>
                <c:pt idx="3">
                  <c:v>Образование - 30,0тыс.руб. - 0,3%</c:v>
                </c:pt>
                <c:pt idx="4">
                  <c:v>Нац.экономика- 1162,5тыс.руб. -13.2%</c:v>
                </c:pt>
                <c:pt idx="5">
                  <c:v>ЖКХ - 264,8тыс.руб. - 3.0%</c:v>
                </c:pt>
                <c:pt idx="6">
                  <c:v>Общегос-ые вопросы - 4185,0,тыс.руб. - 47,5%</c:v>
                </c:pt>
                <c:pt idx="7">
                  <c:v>Нацбезопасность, правоохранит. деятельность - 47,5тыс.руб. - 0,3%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8"/>
                <c:pt idx="3">
                  <c:v>18.7</c:v>
                </c:pt>
                <c:pt idx="4">
                  <c:v>1024.5</c:v>
                </c:pt>
                <c:pt idx="5">
                  <c:v>146</c:v>
                </c:pt>
                <c:pt idx="6">
                  <c:v>3397.6</c:v>
                </c:pt>
                <c:pt idx="7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Соцполитика - 270,0тыс.руб. - 3.1%</c:v>
                </c:pt>
                <c:pt idx="1">
                  <c:v>национальная безопасность 203,5- 2,3%  </c:v>
                </c:pt>
                <c:pt idx="2">
                  <c:v>Культура, кинематография - 2668,4тыс.руб. - 30,3%</c:v>
                </c:pt>
                <c:pt idx="3">
                  <c:v>Образование - 30,0тыс.руб. - 0,3%</c:v>
                </c:pt>
                <c:pt idx="4">
                  <c:v>Нац.экономика- 1162,5тыс.руб. -13.2%</c:v>
                </c:pt>
                <c:pt idx="5">
                  <c:v>ЖКХ - 264,8тыс.руб. - 3.0%</c:v>
                </c:pt>
                <c:pt idx="6">
                  <c:v>Общегос-ые вопросы - 4185,0,тыс.руб. - 47,5%</c:v>
                </c:pt>
                <c:pt idx="7">
                  <c:v>Нацбезопасность, правоохранит. деятельность - 47,5тыс.руб. - 0,3%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0691152668416781"/>
          <c:y val="0"/>
          <c:w val="0.39140368627106537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dirty="0" smtClean="0"/>
            <a:t>Программно-целевой метод бюджетного планирования</a:t>
          </a:r>
          <a:endParaRPr lang="ru-RU" dirty="0"/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dirty="0" smtClean="0"/>
            <a:t>Проведение эффективной бюджетной политики</a:t>
          </a:r>
          <a:endParaRPr lang="ru-RU" dirty="0"/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dirty="0" smtClean="0"/>
            <a:t>Обеспечение сбалансированности бюджета</a:t>
          </a:r>
          <a:endParaRPr lang="ru-RU" dirty="0"/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dirty="0" smtClean="0"/>
            <a:t>Снижение </a:t>
          </a:r>
          <a:r>
            <a:rPr lang="ru-RU" dirty="0" err="1" smtClean="0"/>
            <a:t>дотационности</a:t>
          </a:r>
          <a:r>
            <a:rPr lang="ru-RU" dirty="0" smtClean="0"/>
            <a:t> бюджета</a:t>
          </a:r>
          <a:endParaRPr lang="ru-RU" dirty="0"/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dirty="0" smtClean="0"/>
            <a:t>Создание стимулов по наращиванию собственной доходной базы</a:t>
          </a:r>
          <a:endParaRPr lang="ru-RU" dirty="0"/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dirty="0" smtClean="0"/>
            <a:t>Выполнение в полном объеме социальных обязательств</a:t>
          </a:r>
          <a:endParaRPr lang="ru-RU" dirty="0"/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just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latin typeface="+mj-lt"/>
            </a:rPr>
            <a:t>Поэтапное до </a:t>
          </a:r>
          <a:r>
            <a:rPr lang="ru-RU" sz="2000" b="0" dirty="0" smtClean="0">
              <a:solidFill>
                <a:schemeClr val="tx1"/>
              </a:solidFill>
              <a:latin typeface="+mj-lt"/>
            </a:rPr>
            <a:t>2020 </a:t>
          </a:r>
          <a:r>
            <a:rPr lang="ru-RU" sz="2000" b="0" dirty="0" smtClean="0">
              <a:solidFill>
                <a:schemeClr val="tx1"/>
              </a:solidFill>
              <a:latin typeface="+mj-lt"/>
            </a:rPr>
            <a:t>года повышение заработной платы работников учреждений культуры в рамках реализации Указов Президента России от 7мая 2012 года</a:t>
          </a:r>
          <a:endParaRPr lang="ru-RU" sz="2000" b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бюджетными учреждениями культуры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2020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2668,4,0тыс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2021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1111,2тыс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2022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1577,1тыс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</a:t>
          </a: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1924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009" custScaleY="51711" custLinFactNeighborX="1676" custLinFactNeighborY="4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15491128-D283-4B8A-9627-32B7E8FE38DF}" type="presOf" srcId="{153C6224-4755-46BB-B609-146C58B266BE}" destId="{30FB1490-933D-4F1A-BB91-51F607A7FF71}" srcOrd="0" destOrd="0" presId="urn:microsoft.com/office/officeart/2005/8/layout/hierarchy4"/>
    <dgm:cxn modelId="{3338439A-B870-4DB5-A9EB-AD97A2547476}" type="presOf" srcId="{B1502EA1-9E7F-4258-BA8A-8E9005AE81A9}" destId="{4BD96DF3-C2B9-4A5A-B946-C3AD3824D913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0054A189-2945-4CFD-BA30-4F509946CA1D}" type="presOf" srcId="{C23A245A-8880-4394-8AE0-E368E746CCF3}" destId="{9EF300CD-08F7-4441-B3E7-75F1FADC6473}" srcOrd="0" destOrd="0" presId="urn:microsoft.com/office/officeart/2005/8/layout/hierarchy4"/>
    <dgm:cxn modelId="{8AACD3B3-12D5-440E-9973-2590C06A1768}" type="presParOf" srcId="{9EF300CD-08F7-4441-B3E7-75F1FADC6473}" destId="{8988A3EA-7BE4-498E-B96E-18404B8A607E}" srcOrd="0" destOrd="0" presId="urn:microsoft.com/office/officeart/2005/8/layout/hierarchy4"/>
    <dgm:cxn modelId="{E03DEC05-3A9B-4D12-BF0B-349222936408}" type="presParOf" srcId="{8988A3EA-7BE4-498E-B96E-18404B8A607E}" destId="{30FB1490-933D-4F1A-BB91-51F607A7FF71}" srcOrd="0" destOrd="0" presId="urn:microsoft.com/office/officeart/2005/8/layout/hierarchy4"/>
    <dgm:cxn modelId="{D70D49E2-4717-45A6-A858-4C2B923AF474}" type="presParOf" srcId="{8988A3EA-7BE4-498E-B96E-18404B8A607E}" destId="{5A355518-B87F-4BEB-A366-32BF31479A91}" srcOrd="1" destOrd="0" presId="urn:microsoft.com/office/officeart/2005/8/layout/hierarchy4"/>
    <dgm:cxn modelId="{934CA5C6-8467-42EB-B7A6-66F1ADABE54A}" type="presParOf" srcId="{8988A3EA-7BE4-498E-B96E-18404B8A607E}" destId="{92ACDF82-8D74-4F7F-B39B-BC091309538C}" srcOrd="2" destOrd="0" presId="urn:microsoft.com/office/officeart/2005/8/layout/hierarchy4"/>
    <dgm:cxn modelId="{91FF1524-0F93-416D-BBFC-06C87F6D3BE5}" type="presParOf" srcId="{92ACDF82-8D74-4F7F-B39B-BC091309538C}" destId="{B2B036C0-1D2E-4BDB-B5DE-BB0AB626E291}" srcOrd="0" destOrd="0" presId="urn:microsoft.com/office/officeart/2005/8/layout/hierarchy4"/>
    <dgm:cxn modelId="{D47422A3-1DD2-4B4A-B679-6D406F7A9907}" type="presParOf" srcId="{B2B036C0-1D2E-4BDB-B5DE-BB0AB626E291}" destId="{4BD96DF3-C2B9-4A5A-B946-C3AD3824D913}" srcOrd="0" destOrd="0" presId="urn:microsoft.com/office/officeart/2005/8/layout/hierarchy4"/>
    <dgm:cxn modelId="{EEF23687-B2F9-458B-817E-ABE33E286D3B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rgbClr val="C00000"/>
              </a:solidFill>
            </a:rPr>
            <a:t>Мероприятия по защите населения от чрезвычайных ситуаций, в рамках муниципальной программы «Защита населения от чрезвычайных ситуаций, обеспечение пожарной безопасности и безопасности на водных объектах»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2020год – 47,5тыс.руб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 год-374,1 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 год-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EF57D349-580F-4AD3-9CAF-D657A197F1DB}" type="presOf" srcId="{A23CFC8A-289A-41B6-B1BC-B6510C3E6662}" destId="{D6BF08B3-1245-48E8-834B-0D770B80351C}" srcOrd="0" destOrd="0" presId="urn:microsoft.com/office/officeart/2005/8/layout/vList2"/>
    <dgm:cxn modelId="{77B7EA0B-0F5F-4CB6-8DF7-5C7BE4DA0721}" type="presOf" srcId="{6464DF13-DDF2-4EDC-9184-2BC00F5A7E92}" destId="{7DA9B6F5-BB1A-4BFE-B03C-E81CFF9D5777}" srcOrd="0" destOrd="0" presId="urn:microsoft.com/office/officeart/2005/8/layout/vList2"/>
    <dgm:cxn modelId="{F5EE03D4-178A-4EFE-8E48-6B2509D23ED4}" type="presOf" srcId="{DB710643-6751-4A77-AA66-168EBEFA9DEC}" destId="{2FFFB3FB-EB4D-482F-8506-A2C31138193C}" srcOrd="0" destOrd="0" presId="urn:microsoft.com/office/officeart/2005/8/layout/vList2"/>
    <dgm:cxn modelId="{A79FC766-02D8-4C4E-A2BA-730686BF15BA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5B15EE13-0ADD-462E-BCAF-5A2D79CB69DB}" type="presOf" srcId="{C0FE6C6C-41CD-4A1C-BAC3-9EF9FC4F3CE8}" destId="{F86D6D38-D899-4231-9CFB-F93AE64D4D3C}" srcOrd="0" destOrd="0" presId="urn:microsoft.com/office/officeart/2005/8/layout/vList2"/>
    <dgm:cxn modelId="{9D60407A-A695-49F7-8681-46E1901C3DC2}" type="presParOf" srcId="{D6BF08B3-1245-48E8-834B-0D770B80351C}" destId="{6D40E9F4-03E0-47B7-8255-41AF3A5A536F}" srcOrd="0" destOrd="0" presId="urn:microsoft.com/office/officeart/2005/8/layout/vList2"/>
    <dgm:cxn modelId="{8D727F53-54FA-4A3E-BE26-BFB09D8FB504}" type="presParOf" srcId="{D6BF08B3-1245-48E8-834B-0D770B80351C}" destId="{C2B77B79-3829-41DE-882A-235707ED287D}" srcOrd="1" destOrd="0" presId="urn:microsoft.com/office/officeart/2005/8/layout/vList2"/>
    <dgm:cxn modelId="{FE202BA2-1FC4-46AF-BF89-44B8777E0ABC}" type="presParOf" srcId="{D6BF08B3-1245-48E8-834B-0D770B80351C}" destId="{7DA9B6F5-BB1A-4BFE-B03C-E81CFF9D5777}" srcOrd="2" destOrd="0" presId="urn:microsoft.com/office/officeart/2005/8/layout/vList2"/>
    <dgm:cxn modelId="{112E8EA0-A4DE-4DBB-B9BF-D8F0F5AEF1EC}" type="presParOf" srcId="{D6BF08B3-1245-48E8-834B-0D770B80351C}" destId="{2420A0A4-FD3E-472E-BD94-AD70C49FD2EA}" srcOrd="3" destOrd="0" presId="urn:microsoft.com/office/officeart/2005/8/layout/vList2"/>
    <dgm:cxn modelId="{4480AE61-A9F9-48C2-90AA-41C9AA575109}" type="presParOf" srcId="{D6BF08B3-1245-48E8-834B-0D770B80351C}" destId="{2FFFB3FB-EB4D-482F-8506-A2C31138193C}" srcOrd="4" destOrd="0" presId="urn:microsoft.com/office/officeart/2005/8/layout/vList2"/>
    <dgm:cxn modelId="{76B773E7-239A-4BDF-9F8B-7CB47858D7F4}" type="presParOf" srcId="{D6BF08B3-1245-48E8-834B-0D770B80351C}" destId="{9515EEA5-936D-40FE-9190-662BBA0628A1}" srcOrd="5" destOrd="0" presId="urn:microsoft.com/office/officeart/2005/8/layout/vList2"/>
    <dgm:cxn modelId="{CC113008-982A-4723-ABAF-CBDFE69A19A1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профилактических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smtClean="0">
              <a:solidFill>
                <a:srgbClr val="C00000"/>
              </a:solidFill>
            </a:rPr>
            <a:t>В </a:t>
          </a:r>
          <a:r>
            <a:rPr lang="ru-RU" sz="1200" smtClean="0">
              <a:solidFill>
                <a:srgbClr val="C00000"/>
              </a:solidFill>
            </a:rPr>
            <a:t>2020 </a:t>
          </a:r>
          <a:r>
            <a:rPr lang="ru-RU" sz="1200" dirty="0" smtClean="0">
              <a:solidFill>
                <a:srgbClr val="C00000"/>
              </a:solidFill>
            </a:rPr>
            <a:t>году  иные межбюджетные трансферты на содержание автомобильных дорог общего пользования местного значения </a:t>
          </a:r>
          <a:r>
            <a:rPr lang="ru-RU" sz="1200" dirty="0" err="1" smtClean="0">
              <a:solidFill>
                <a:srgbClr val="C00000"/>
              </a:solidFill>
            </a:rPr>
            <a:t>Меркуловского</a:t>
          </a:r>
          <a:r>
            <a:rPr lang="ru-RU" sz="1200" dirty="0" smtClean="0">
              <a:solidFill>
                <a:srgbClr val="C00000"/>
              </a:solidFill>
            </a:rPr>
            <a:t> сельского поселения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2020 год – 1162,5тыс.руб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 год-1209,0ыс.руб.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2022год- 1257,4тыс.руб.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/>
            <a:t>Иные межбюджетные трансферты  на </a:t>
          </a:r>
          <a:r>
            <a:rPr lang="ru-RU" sz="1000" dirty="0" err="1" smtClean="0"/>
            <a:t>содержанрие</a:t>
          </a:r>
          <a:r>
            <a:rPr lang="ru-RU" sz="1000" dirty="0" smtClean="0"/>
            <a:t> автомобильных дорог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поселения.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0" y="168998"/>
          <a:ext cx="8780845" cy="124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597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12 864,7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79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0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6514" y="205512"/>
        <a:ext cx="8707817" cy="1173635"/>
      </dsp:txXfrm>
    </dsp:sp>
    <dsp:sp modelId="{4BD96DF3-C2B9-4A5A-B946-C3AD3824D913}">
      <dsp:nvSpPr>
        <dsp:cNvPr id="0" name=""/>
        <dsp:cNvSpPr/>
      </dsp:nvSpPr>
      <dsp:spPr>
        <a:xfrm>
          <a:off x="109055" y="1620536"/>
          <a:ext cx="4615356" cy="16116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</a:t>
          </a:r>
          <a:r>
            <a:rPr lang="ru-RU" sz="1600" b="1" i="0" kern="1200" baseline="0" smtClean="0">
              <a:solidFill>
                <a:schemeClr val="tx1"/>
              </a:solidFill>
              <a:latin typeface="+mj-lt"/>
              <a:cs typeface="Times New Roman" pitchFamily="18" charset="0"/>
            </a:rPr>
            <a:t>бюджетными учреждениями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культуры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6 435,9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7 228,2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9 082,7 тыс. рублей</a:t>
          </a:r>
        </a:p>
      </dsp:txBody>
      <dsp:txXfrm>
        <a:off x="156260" y="1667741"/>
        <a:ext cx="4520946" cy="1517285"/>
      </dsp:txXfrm>
    </dsp:sp>
    <dsp:sp modelId="{83169FD6-BB3B-4AD1-8845-0022DCB4620C}">
      <dsp:nvSpPr>
        <dsp:cNvPr id="0" name=""/>
        <dsp:cNvSpPr/>
      </dsp:nvSpPr>
      <dsp:spPr>
        <a:xfrm>
          <a:off x="76190" y="3320757"/>
          <a:ext cx="4661552" cy="2601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проведение целевых мероприятий, в т.ч.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создание музейных экспозиций, проведение фестивалей, культурных акций, праздников на территории Верхнедонского района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2011 году –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469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,8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784,1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826,7 тыс. рублей</a:t>
          </a:r>
          <a:endParaRPr lang="ru-RU" sz="1800" b="1" i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52386" y="3396953"/>
        <a:ext cx="4509160" cy="2449117"/>
      </dsp:txXfrm>
    </dsp:sp>
    <dsp:sp modelId="{30BCB1A0-DE49-45A5-9DDB-FDE42AD0C568}">
      <dsp:nvSpPr>
        <dsp:cNvPr id="0" name=""/>
        <dsp:cNvSpPr/>
      </dsp:nvSpPr>
      <dsp:spPr>
        <a:xfrm>
          <a:off x="4874648" y="1704492"/>
          <a:ext cx="3700721" cy="1364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комплектование библиотечных фондов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  48,9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142,6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124,4 тыс. рублей</a:t>
          </a:r>
          <a:endParaRPr lang="ru-RU" sz="12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08" y="1744452"/>
        <a:ext cx="3620801" cy="1284431"/>
      </dsp:txXfrm>
    </dsp:sp>
    <dsp:sp modelId="{0F693219-676B-46F6-BEAF-EC14E9E68490}">
      <dsp:nvSpPr>
        <dsp:cNvPr id="0" name=""/>
        <dsp:cNvSpPr/>
      </dsp:nvSpPr>
      <dsp:spPr>
        <a:xfrm>
          <a:off x="4880713" y="3559094"/>
          <a:ext cx="3819350" cy="1751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реализацию районных долгосрочных целевых программ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7 021,5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10 284,4 тыс. рублей,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11 874,0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32003" y="3610384"/>
        <a:ext cx="3716770" cy="1648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561,5</a:t>
          </a:r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86412" y="1500198"/>
          <a:ext cx="785819" cy="4286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0.7906</cdr:x>
      <cdr:y>0</cdr:y>
    </cdr:from>
    <cdr:to>
      <cdr:x>0.97785</cdr:x>
      <cdr:y>0.21296</cdr:y>
    </cdr:to>
    <cdr:pic>
      <cdr:nvPicPr>
        <cdr:cNvPr id="7" name="Рисунок 6" descr="ros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9567" y="0"/>
          <a:ext cx="1518153" cy="1012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8816,7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0.51563</cdr:x>
      <cdr:y>0.24152</cdr:y>
    </cdr:from>
    <cdr:to>
      <cdr:x>0.59375</cdr:x>
      <cdr:y>0.28177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4877" y="1285883"/>
          <a:ext cx="714374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0.49219</cdr:x>
      <cdr:y>0.28177</cdr:y>
    </cdr:from>
    <cdr:to>
      <cdr:x>0.53906</cdr:x>
      <cdr:y>0.33544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4500562" y="1500198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35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602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5529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4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30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78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6459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68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4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070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45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90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Users\Volzhenina\Desktop\ДЛЯ СЛАЙДОВ\4104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7990" y="357166"/>
            <a:ext cx="3857652" cy="2571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 для граждан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2020 год и на плановый период 2021и 2022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 в 2020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679509603"/>
              </p:ext>
            </p:extLst>
          </p:nvPr>
        </p:nvGraphicFramePr>
        <p:xfrm>
          <a:off x="0" y="1357298"/>
          <a:ext cx="9144000" cy="5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KH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392" y="1500174"/>
            <a:ext cx="3427973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ЖКХ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20688"/>
            <a:ext cx="7610702" cy="11521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0024327"/>
              </p:ext>
            </p:extLst>
          </p:nvPr>
        </p:nvGraphicFramePr>
        <p:xfrm>
          <a:off x="179512" y="1916832"/>
          <a:ext cx="8107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04"/>
            <a:ext cx="2857489" cy="1784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19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377093"/>
              </p:ext>
            </p:extLst>
          </p:nvPr>
        </p:nvGraphicFramePr>
        <p:xfrm>
          <a:off x="179512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2592" y="130016"/>
            <a:ext cx="2843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0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48894819899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87366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7496823"/>
              </p:ext>
            </p:extLst>
          </p:nvPr>
        </p:nvGraphicFramePr>
        <p:xfrm>
          <a:off x="0" y="2928935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7732916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6"/>
            <a:ext cx="4571992" cy="321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6173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571612"/>
            <a:ext cx="8650967" cy="1571636"/>
            <a:chOff x="109055" y="1620536"/>
            <a:chExt cx="4615356" cy="161169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6260" y="1873000"/>
              <a:ext cx="4520946" cy="13120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2020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5</a:t>
              </a:r>
              <a:r>
                <a:rPr lang="en-US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2021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2022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pic>
        <p:nvPicPr>
          <p:cNvPr id="12" name="Рисунок 11" descr="ALG2HUPCAR6PU4SCACENB2WCAOQNZ6BCA6VH83PCALPBSVKCABOC46ECAJ0RO6RCAG0X2Z9CADLNHCNCAB5UOZPCAV8SV70CA67LRNTCAGMEWW2CAT2P853CAZ1FOC6CA9TFOPXCAKMY8PTCAJCW337CAV6PQ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1000132" cy="9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4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9"/>
            <a:ext cx="2786050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323206"/>
            <a:ext cx="2000231" cy="1534793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23207"/>
            <a:ext cx="2000231" cy="15347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5323182"/>
            <a:ext cx="2000264" cy="1534818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323182"/>
            <a:ext cx="2428892" cy="153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4572000" cy="5551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143504" y="4929199"/>
            <a:ext cx="342902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0" y="5107452"/>
            <a:ext cx="2304387" cy="1536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2020 год и плановый период 2021 - 2022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2019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ctr"/>
            <a:endParaRPr lang="ru-RU" sz="12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Основные принципы формирования бюджета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Меркуловского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Шолоховского района на 2020 год и на плановый период 2021 и 2022 годов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78794" cy="1119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2713604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/>
              <a:tblGrid>
                <a:gridCol w="3662955"/>
                <a:gridCol w="1141263"/>
                <a:gridCol w="1141263"/>
                <a:gridCol w="1055443"/>
                <a:gridCol w="1279996"/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13630,3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8816,7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8271,8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8114,1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5410,0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3154,4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3176,7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3219,2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8220,3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5662,3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5095,1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4894,9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12830,4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8816,7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8271,8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8114,1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endParaRPr lang="ru-RU" sz="2400" dirty="0">
              <a:solidFill>
                <a:srgbClr val="A51B4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96924567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8" y="2143116"/>
            <a:ext cx="637242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41f9625f663a703540283e40ba07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0" y="4476760"/>
            <a:ext cx="3571860" cy="2381240"/>
          </a:xfrm>
          <a:prstGeom prst="rect">
            <a:avLst/>
          </a:prstGeom>
        </p:spPr>
      </p:pic>
      <p:pic>
        <p:nvPicPr>
          <p:cNvPr id="16" name="Рисунок 15" descr="1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428992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089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860732635"/>
              </p:ext>
            </p:extLst>
          </p:nvPr>
        </p:nvGraphicFramePr>
        <p:xfrm>
          <a:off x="214282" y="500042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428992" y="4143380"/>
            <a:ext cx="2952328" cy="288032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55000"/>
            </a:blip>
            <a:srcRect/>
            <a:stretch>
              <a:fillRect r="-71437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642918"/>
            <a:ext cx="1263903" cy="16430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</a:t>
            </a:r>
            <a:r>
              <a:rPr lang="ru-RU" sz="2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юд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Шолоховского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6306457"/>
              </p:ext>
            </p:extLst>
          </p:nvPr>
        </p:nvGraphicFramePr>
        <p:xfrm>
          <a:off x="142844" y="242886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-2018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51140142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 программ в 2020-2022годах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924</Words>
  <Application>Microsoft Office PowerPoint</Application>
  <PresentationFormat>Экран (4:3)</PresentationFormat>
  <Paragraphs>183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2020 год и на плановый период 2021 и 2022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 из областного бюджета</vt:lpstr>
      <vt:lpstr>Динамика расходов бюджета Меркуловского сельского поселения Шолоховского района   в 2014-2018 годах</vt:lpstr>
      <vt:lpstr>Расходы бюджета Меркуловского сельского поселения Шолоховского района на реализацию муниципальных  программ в 2020-2022годах</vt:lpstr>
      <vt:lpstr>Расходы бюджета Меркуловского сельского поселения Шолоховского района в 2020 году</vt:lpstr>
      <vt:lpstr>Расходы бюджета Меркуловского сельского поселения Шолоховского района на ЖКХ</vt:lpstr>
      <vt:lpstr>Динамика расходов бюджета  Меркуловского сельского поселения Шолоховского района района  на культуру</vt:lpstr>
      <vt:lpstr>Культура и кинематография</vt:lpstr>
      <vt:lpstr>Динамика расходов бюджета  Меркуловского сельского поселения Шолоховского района района на  социальную политику</vt:lpstr>
      <vt:lpstr>Физическая культура и спорт</vt:lpstr>
      <vt:lpstr>Национальная безопасность и правоохранительная деятельность</vt:lpstr>
      <vt:lpstr>Дорожный фонд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238</cp:revision>
  <cp:lastPrinted>2013-05-16T06:09:56Z</cp:lastPrinted>
  <dcterms:created xsi:type="dcterms:W3CDTF">2013-05-13T09:45:35Z</dcterms:created>
  <dcterms:modified xsi:type="dcterms:W3CDTF">2020-01-13T08:28:28Z</dcterms:modified>
</cp:coreProperties>
</file>