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87"/>
          <c:y val="0.10120529466579099"/>
          <c:w val="0.78472992224226745"/>
          <c:h val="0.69710384566453099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r>
                      <a:rPr lang="ru-RU" smtClean="0"/>
                      <a:t>621,7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13597.1</c:v>
                </c:pt>
                <c:pt idx="2">
                  <c:v>8376.7999999999993</c:v>
                </c:pt>
                <c:pt idx="3">
                  <c:v>8865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23835136"/>
        <c:axId val="124010496"/>
        <c:axId val="0"/>
      </c:bar3DChart>
      <c:catAx>
        <c:axId val="123835136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4010496"/>
        <c:crosses val="autoZero"/>
        <c:auto val="1"/>
        <c:lblAlgn val="ctr"/>
        <c:lblOffset val="100"/>
        <c:tickLblSkip val="1"/>
        <c:tickMarkSkip val="1"/>
      </c:catAx>
      <c:valAx>
        <c:axId val="124010496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3835136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969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03727488"/>
        <c:axId val="103730560"/>
        <c:axId val="0"/>
      </c:bar3DChart>
      <c:catAx>
        <c:axId val="103727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730560"/>
        <c:crosses val="autoZero"/>
        <c:auto val="1"/>
        <c:lblAlgn val="ctr"/>
        <c:lblOffset val="100"/>
      </c:catAx>
      <c:valAx>
        <c:axId val="103730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7274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1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1356928"/>
        <c:axId val="131366912"/>
        <c:axId val="0"/>
      </c:bar3DChart>
      <c:catAx>
        <c:axId val="13135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366912"/>
        <c:crosses val="autoZero"/>
        <c:auto val="1"/>
        <c:lblAlgn val="ctr"/>
        <c:lblOffset val="100"/>
      </c:catAx>
      <c:valAx>
        <c:axId val="131366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3569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2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5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31474176"/>
        <c:axId val="131475712"/>
        <c:axId val="0"/>
      </c:bar3DChart>
      <c:catAx>
        <c:axId val="13147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475712"/>
        <c:crosses val="autoZero"/>
        <c:auto val="1"/>
        <c:lblAlgn val="ctr"/>
        <c:lblOffset val="100"/>
      </c:catAx>
      <c:valAx>
        <c:axId val="131475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47417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6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868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3074,3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6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3074.3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31435904"/>
        <c:axId val="121398016"/>
        <c:axId val="0"/>
      </c:bar3DChart>
      <c:catAx>
        <c:axId val="131435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1398016"/>
        <c:crosses val="autoZero"/>
        <c:auto val="1"/>
        <c:lblAlgn val="ctr"/>
        <c:lblOffset val="100"/>
      </c:catAx>
      <c:valAx>
        <c:axId val="121398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4359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8049E-2"/>
          <c:y val="3.7463027457497355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272E-2"/>
                  <c:y val="-0.303489637515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647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31311104"/>
        <c:axId val="131312640"/>
        <c:axId val="0"/>
      </c:bar3DChart>
      <c:catAx>
        <c:axId val="131311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312640"/>
        <c:crosses val="autoZero"/>
        <c:auto val="1"/>
        <c:lblAlgn val="ctr"/>
        <c:lblOffset val="100"/>
      </c:catAx>
      <c:valAx>
        <c:axId val="131312640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1311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617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44675072"/>
        <c:axId val="44676608"/>
        <c:axId val="0"/>
      </c:bar3DChart>
      <c:catAx>
        <c:axId val="44675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676608"/>
        <c:crosses val="autoZero"/>
        <c:auto val="1"/>
        <c:lblAlgn val="ctr"/>
        <c:lblOffset val="100"/>
      </c:catAx>
      <c:valAx>
        <c:axId val="44676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46750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501"/>
          <c:h val="0.4114426673228374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23706752"/>
        <c:axId val="123724928"/>
        <c:axId val="123731968"/>
      </c:bar3DChart>
      <c:catAx>
        <c:axId val="123706752"/>
        <c:scaling>
          <c:orientation val="minMax"/>
        </c:scaling>
        <c:axPos val="b"/>
        <c:tickLblPos val="nextTo"/>
        <c:crossAx val="123724928"/>
        <c:crosses val="autoZero"/>
        <c:auto val="1"/>
        <c:lblAlgn val="ctr"/>
        <c:lblOffset val="100"/>
      </c:catAx>
      <c:valAx>
        <c:axId val="123724928"/>
        <c:scaling>
          <c:orientation val="minMax"/>
        </c:scaling>
        <c:axPos val="l"/>
        <c:majorGridlines/>
        <c:numFmt formatCode="General" sourceLinked="1"/>
        <c:tickLblPos val="nextTo"/>
        <c:crossAx val="123706752"/>
        <c:crosses val="autoZero"/>
        <c:crossBetween val="between"/>
      </c:valAx>
      <c:serAx>
        <c:axId val="123731968"/>
        <c:scaling>
          <c:orientation val="minMax"/>
        </c:scaling>
        <c:axPos val="b"/>
        <c:tickLblPos val="nextTo"/>
        <c:crossAx val="123724928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985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2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9597,7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9573.1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56584064"/>
        <c:axId val="56585600"/>
        <c:axId val="0"/>
      </c:bar3DChart>
      <c:catAx>
        <c:axId val="5658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56585600"/>
        <c:crosses val="autoZero"/>
        <c:auto val="1"/>
        <c:lblAlgn val="ctr"/>
        <c:lblOffset val="100"/>
      </c:catAx>
      <c:valAx>
        <c:axId val="56585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5658406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8376.7999999999884</c:v>
                </c:pt>
                <c:pt idx="3">
                  <c:v>8865</c:v>
                </c:pt>
              </c:numCache>
            </c:numRef>
          </c:val>
        </c:ser>
        <c:shape val="cylinder"/>
        <c:axId val="57029760"/>
        <c:axId val="57031296"/>
        <c:axId val="0"/>
      </c:bar3DChart>
      <c:catAx>
        <c:axId val="57029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031296"/>
        <c:crosses val="autoZero"/>
        <c:auto val="1"/>
        <c:lblAlgn val="ctr"/>
        <c:lblOffset val="100"/>
      </c:catAx>
      <c:valAx>
        <c:axId val="570312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02976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56881920"/>
        <c:axId val="56883456"/>
        <c:axId val="0"/>
      </c:bar3DChart>
      <c:catAx>
        <c:axId val="56881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883456"/>
        <c:crosses val="autoZero"/>
        <c:auto val="1"/>
        <c:lblAlgn val="ctr"/>
        <c:lblOffset val="100"/>
      </c:catAx>
      <c:valAx>
        <c:axId val="56883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8819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56687616"/>
        <c:axId val="56828672"/>
        <c:axId val="0"/>
      </c:bar3DChart>
      <c:catAx>
        <c:axId val="56687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828672"/>
        <c:crosses val="autoZero"/>
        <c:auto val="1"/>
        <c:lblAlgn val="ctr"/>
        <c:lblOffset val="100"/>
      </c:catAx>
      <c:valAx>
        <c:axId val="56828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6876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5157842487546602"/>
          <c:w val="0.94860181539810573"/>
          <c:h val="0.737804072628582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14496,6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47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14496.6</c:v>
                </c:pt>
                <c:pt idx="2">
                  <c:v>8376.7999999999993</c:v>
                </c:pt>
                <c:pt idx="3">
                  <c:v>7753</c:v>
                </c:pt>
              </c:numCache>
            </c:numRef>
          </c:val>
        </c:ser>
        <c:shape val="cylinder"/>
        <c:axId val="56747520"/>
        <c:axId val="56749056"/>
        <c:axId val="0"/>
      </c:bar3DChart>
      <c:catAx>
        <c:axId val="56747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749056"/>
        <c:crosses val="autoZero"/>
        <c:auto val="1"/>
        <c:lblAlgn val="ctr"/>
        <c:lblOffset val="100"/>
      </c:catAx>
      <c:valAx>
        <c:axId val="56749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7475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3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14496,6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3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10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14496.6</c:v>
                </c:pt>
                <c:pt idx="1">
                  <c:v>8376.7999999999993</c:v>
                </c:pt>
                <c:pt idx="2">
                  <c:v>8865</c:v>
                </c:pt>
              </c:numCache>
            </c:numRef>
          </c:val>
        </c:ser>
        <c:shape val="pyramid"/>
        <c:axId val="57402880"/>
        <c:axId val="57404416"/>
        <c:axId val="0"/>
      </c:bar3DChart>
      <c:catAx>
        <c:axId val="57402880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7404416"/>
        <c:crosses val="autoZero"/>
        <c:auto val="1"/>
        <c:lblAlgn val="ctr"/>
        <c:lblOffset val="100"/>
        <c:tickLblSkip val="1"/>
        <c:tickMarkSkip val="1"/>
      </c:catAx>
      <c:valAx>
        <c:axId val="57404416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7402880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- 2,1%</c:v>
                </c:pt>
                <c:pt idx="1">
                  <c:v>национальная безопасность 240,2- 1,7%  </c:v>
                </c:pt>
                <c:pt idx="2">
                  <c:v>Культура, кинематография - 3261,0тыс.руб. - 22,5%</c:v>
                </c:pt>
                <c:pt idx="3">
                  <c:v>Образование - 5,4 тыс.руб. - 0,1%</c:v>
                </c:pt>
                <c:pt idx="4">
                  <c:v>Нац.экономика- 2242,5тыс.руб. -15,5%</c:v>
                </c:pt>
                <c:pt idx="5">
                  <c:v>ЖКХ - 3074,3тыс.руб. - 21,2%</c:v>
                </c:pt>
                <c:pt idx="6">
                  <c:v>Общегос-ые вопросы - 4921,9тыс.руб. - 34,0%</c:v>
                </c:pt>
                <c:pt idx="7">
                  <c:v>Нацбезопасность, правоохранит. деятельность - 416,7ыс.руб. - 2,9%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3" formatCode="General">
                  <c:v>18.7</c:v>
                </c:pt>
                <c:pt idx="4" formatCode="General">
                  <c:v>0</c:v>
                </c:pt>
                <c:pt idx="5" formatCode="General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- 2,1%</c:v>
                </c:pt>
                <c:pt idx="1">
                  <c:v>национальная безопасность 240,2- 1,7%  </c:v>
                </c:pt>
                <c:pt idx="2">
                  <c:v>Культура, кинематография - 3261,0тыс.руб. - 22,5%</c:v>
                </c:pt>
                <c:pt idx="3">
                  <c:v>Образование - 5,4 тыс.руб. - 0,1%</c:v>
                </c:pt>
                <c:pt idx="4">
                  <c:v>Нац.экономика- 2242,5тыс.руб. -15,5%</c:v>
                </c:pt>
                <c:pt idx="5">
                  <c:v>ЖКХ - 3074,3тыс.руб. - 21,2%</c:v>
                </c:pt>
                <c:pt idx="6">
                  <c:v>Общегос-ые вопросы - 4921,9тыс.руб. - 34,0%</c:v>
                </c:pt>
                <c:pt idx="7">
                  <c:v>Нацбезопасность, правоохранит. деятельность - 416,7ыс.руб. - 2,9%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7103"/>
          <c:y val="0"/>
          <c:w val="0.39140368627106698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3261,0тыс.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416,7тыс.руб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14496,6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19.10.2021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19.10.2021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13621,7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9597,7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14496,6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2021-2023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71612"/>
          <a:ext cx="9144000" cy="49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643050"/>
          <a:ext cx="915355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2021-2023годах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909</Words>
  <Application>Microsoft Office PowerPoint</Application>
  <PresentationFormat>Экран (4:3)</PresentationFormat>
  <Paragraphs>181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2021-2023 годах</vt:lpstr>
      <vt:lpstr>Расходы бюджета Меркуловского сельского поселения Шолоховского района на реализацию муниципальных  программ в 2021-2023годах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266</cp:revision>
  <cp:lastPrinted>2013-05-16T06:09:56Z</cp:lastPrinted>
  <dcterms:created xsi:type="dcterms:W3CDTF">2013-05-13T09:45:35Z</dcterms:created>
  <dcterms:modified xsi:type="dcterms:W3CDTF">2021-10-19T09:04:30Z</dcterms:modified>
</cp:coreProperties>
</file>