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54" autoAdjust="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843"/>
          <c:y val="0.10120529466579099"/>
          <c:w val="0.78472992224226745"/>
          <c:h val="0.69710384566453398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14535,2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14016,1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14535.2</c:v>
                </c:pt>
                <c:pt idx="1">
                  <c:v>14016.1</c:v>
                </c:pt>
                <c:pt idx="2">
                  <c:v>12209.5</c:v>
                </c:pt>
                <c:pt idx="3">
                  <c:v>11184.4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83665792"/>
        <c:axId val="183667328"/>
        <c:axId val="0"/>
      </c:bar3DChart>
      <c:catAx>
        <c:axId val="183665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67328"/>
        <c:crosses val="autoZero"/>
        <c:auto val="1"/>
        <c:lblAlgn val="ctr"/>
        <c:lblOffset val="100"/>
        <c:tickLblSkip val="1"/>
        <c:tickMarkSkip val="1"/>
      </c:catAx>
      <c:valAx>
        <c:axId val="183667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10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882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85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88589184"/>
        <c:axId val="188670336"/>
        <c:axId val="0"/>
      </c:bar3DChart>
      <c:catAx>
        <c:axId val="188589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670336"/>
        <c:crosses val="autoZero"/>
        <c:auto val="1"/>
        <c:lblAlgn val="ctr"/>
        <c:lblOffset val="100"/>
      </c:catAx>
      <c:valAx>
        <c:axId val="188670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5891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10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86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86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87812096"/>
        <c:axId val="187838464"/>
        <c:axId val="0"/>
      </c:bar3DChart>
      <c:catAx>
        <c:axId val="18781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838464"/>
        <c:crosses val="autoZero"/>
        <c:auto val="1"/>
        <c:lblAlgn val="ctr"/>
        <c:lblOffset val="100"/>
      </c:catAx>
      <c:valAx>
        <c:axId val="187838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8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8120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10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91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87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88908288"/>
        <c:axId val="188909824"/>
        <c:axId val="0"/>
      </c:bar3DChart>
      <c:catAx>
        <c:axId val="188908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909824"/>
        <c:crosses val="autoZero"/>
        <c:auto val="1"/>
        <c:lblAlgn val="ctr"/>
        <c:lblOffset val="100"/>
      </c:catAx>
      <c:valAx>
        <c:axId val="188909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8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9082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11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4129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1101,8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88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1101.8</c:v>
                </c:pt>
                <c:pt idx="1">
                  <c:v>523.1</c:v>
                </c:pt>
                <c:pt idx="2">
                  <c:v>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88955648"/>
        <c:axId val="188998400"/>
        <c:axId val="0"/>
      </c:bar3DChart>
      <c:catAx>
        <c:axId val="18895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998400"/>
        <c:crosses val="autoZero"/>
        <c:auto val="1"/>
        <c:lblAlgn val="ctr"/>
        <c:lblOffset val="100"/>
      </c:catAx>
      <c:valAx>
        <c:axId val="1889984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8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9556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8375E-2"/>
          <c:y val="3.7463027457497459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48E-2"/>
                  <c:y val="-0.303489637515024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772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2781,9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2025 год</c:v>
                </c:pt>
                <c:pt idx="2">
                  <c:v>2026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3248.9</c:v>
                </c:pt>
                <c:pt idx="2">
                  <c:v>3500.1</c:v>
                </c:pt>
                <c:pt idx="3">
                  <c:v>3541.9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87825536"/>
        <c:axId val="188671488"/>
        <c:axId val="0"/>
      </c:bar3DChart>
      <c:catAx>
        <c:axId val="187825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671488"/>
        <c:crosses val="autoZero"/>
        <c:auto val="1"/>
        <c:lblAlgn val="ctr"/>
        <c:lblOffset val="100"/>
      </c:catAx>
      <c:valAx>
        <c:axId val="188671488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825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105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279.5</c:v>
                </c:pt>
                <c:pt idx="1">
                  <c:v>290.7</c:v>
                </c:pt>
                <c:pt idx="2">
                  <c:v>290.7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89153280"/>
        <c:axId val="189154816"/>
        <c:axId val="0"/>
      </c:bar3DChart>
      <c:catAx>
        <c:axId val="18915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154816"/>
        <c:crosses val="autoZero"/>
        <c:auto val="1"/>
        <c:lblAlgn val="ctr"/>
        <c:lblOffset val="100"/>
      </c:catAx>
      <c:valAx>
        <c:axId val="189154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8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91532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</a:t>
            </a:r>
            <a:r>
              <a:rPr lang="ru-RU" dirty="0" smtClean="0"/>
              <a:t>бюджета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327"/>
          <c:y val="0.44182824803149606"/>
          <c:w val="0.72580889107612689"/>
          <c:h val="0.4114426673228392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2024</c:v>
                </c:pt>
                <c:pt idx="1">
                  <c:v>План 2025</c:v>
                </c:pt>
                <c:pt idx="2">
                  <c:v>План 2026</c:v>
                </c:pt>
                <c:pt idx="3">
                  <c:v>план 2027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4530.3</c:v>
                </c:pt>
                <c:pt idx="1">
                  <c:v>4267.7</c:v>
                </c:pt>
                <c:pt idx="2">
                  <c:v>4596.2</c:v>
                </c:pt>
                <c:pt idx="3">
                  <c:v>4949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183854976"/>
        <c:axId val="183856512"/>
        <c:axId val="186426240"/>
      </c:bar3DChart>
      <c:catAx>
        <c:axId val="183854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56512"/>
        <c:crosses val="autoZero"/>
        <c:auto val="1"/>
        <c:lblAlgn val="ctr"/>
        <c:lblOffset val="100"/>
      </c:catAx>
      <c:valAx>
        <c:axId val="183856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54976"/>
        <c:crosses val="autoZero"/>
        <c:crossBetween val="between"/>
      </c:valAx>
      <c:serAx>
        <c:axId val="1864262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56512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9"/>
          <c:y val="8.8766404199475804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10004,9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9748,4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7613,3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6235,4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10004.9</c:v>
                </c:pt>
                <c:pt idx="1">
                  <c:v>9748.4</c:v>
                </c:pt>
                <c:pt idx="2">
                  <c:v>7613.3</c:v>
                </c:pt>
                <c:pt idx="3">
                  <c:v>6235.4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83800192"/>
        <c:axId val="183801728"/>
        <c:axId val="0"/>
      </c:bar3DChart>
      <c:catAx>
        <c:axId val="183800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83801728"/>
        <c:crosses val="autoZero"/>
        <c:auto val="1"/>
        <c:lblAlgn val="ctr"/>
        <c:lblOffset val="100"/>
      </c:catAx>
      <c:valAx>
        <c:axId val="183801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838001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7662600723163454E-2"/>
          <c:y val="0.90334372951838537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9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86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8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8376.7999999999811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184073600"/>
        <c:axId val="184165504"/>
        <c:axId val="0"/>
      </c:bar3DChart>
      <c:catAx>
        <c:axId val="184073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165504"/>
        <c:crosses val="autoZero"/>
        <c:auto val="1"/>
        <c:lblAlgn val="ctr"/>
        <c:lblOffset val="100"/>
      </c:catAx>
      <c:valAx>
        <c:axId val="184165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0736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939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86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83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86129408"/>
        <c:axId val="186143488"/>
        <c:axId val="0"/>
      </c:bar3DChart>
      <c:catAx>
        <c:axId val="186129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143488"/>
        <c:crosses val="autoZero"/>
        <c:auto val="1"/>
        <c:lblAlgn val="ctr"/>
        <c:lblOffset val="100"/>
      </c:catAx>
      <c:valAx>
        <c:axId val="186143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4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1294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9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8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84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167056896"/>
        <c:axId val="167058432"/>
        <c:axId val="0"/>
      </c:bar3DChart>
      <c:catAx>
        <c:axId val="167056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058432"/>
        <c:crosses val="autoZero"/>
        <c:auto val="1"/>
        <c:lblAlgn val="ctr"/>
        <c:lblOffset val="100"/>
      </c:catAx>
      <c:valAx>
        <c:axId val="167058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0568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9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14588,7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14016,1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12209,5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413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11184,4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14588.7</c:v>
                </c:pt>
                <c:pt idx="1">
                  <c:v>14016.1</c:v>
                </c:pt>
                <c:pt idx="2">
                  <c:v>12209.5</c:v>
                </c:pt>
                <c:pt idx="3">
                  <c:v>11184.4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188506112"/>
        <c:axId val="188507648"/>
        <c:axId val="0"/>
      </c:bar3DChart>
      <c:catAx>
        <c:axId val="188506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507648"/>
        <c:crosses val="autoZero"/>
        <c:auto val="1"/>
        <c:lblAlgn val="ctr"/>
        <c:lblOffset val="100"/>
      </c:catAx>
      <c:valAx>
        <c:axId val="188507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5061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52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30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13975,3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4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11916,9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11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10725,0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13975.3</c:v>
                </c:pt>
                <c:pt idx="1">
                  <c:v>11907.5</c:v>
                </c:pt>
                <c:pt idx="2">
                  <c:v>10534.6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188563456"/>
        <c:axId val="188564992"/>
        <c:axId val="0"/>
      </c:bar3DChart>
      <c:catAx>
        <c:axId val="188563456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8564992"/>
        <c:crosses val="autoZero"/>
        <c:auto val="1"/>
        <c:lblAlgn val="ctr"/>
        <c:lblOffset val="100"/>
        <c:tickLblSkip val="1"/>
        <c:tickMarkSkip val="1"/>
      </c:catAx>
      <c:valAx>
        <c:axId val="188564992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8563456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 smtClean="0"/>
              <a:t>год-13975,3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год-13825,3тыс.руб.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290.7</c:v>
                </c:pt>
                <c:pt idx="1">
                  <c:v>164.3</c:v>
                </c:pt>
                <c:pt idx="2">
                  <c:v>3408.7</c:v>
                </c:pt>
                <c:pt idx="3">
                  <c:v>50</c:v>
                </c:pt>
                <c:pt idx="4">
                  <c:v>1997.4</c:v>
                </c:pt>
                <c:pt idx="5">
                  <c:v>1101.8</c:v>
                </c:pt>
                <c:pt idx="6">
                  <c:v>6938.4</c:v>
                </c:pt>
                <c:pt idx="7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год-9310,2 тыс.руб.2</c:v>
                </c:pt>
              </c:strCache>
            </c:strRef>
          </c:tx>
          <c:dLbls>
            <c:showPercent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2025 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24,0тыс.руб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2026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год- 20,0 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2027 год-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год – 1957,8тыс.руб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2026  год- 2023,9ыс.руб.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2027 год- 2691,9тыс.руб.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21.01.2025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Бюджет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2025 год и на плановый период 2026 и 2027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 «Бюджет для граждан.» Информация размещаемая в разделе «Бюджет для граждан» 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2025 год и плановый период 2026 - 2027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проекта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2025 году и плановом периоде. Также в документе приводятся объемы и структура доходов и расходов проекта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2025 год и на плановый период 2026 и 2027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757043"/>
              </p:ext>
            </p:extLst>
          </p:nvPr>
        </p:nvGraphicFramePr>
        <p:xfrm>
          <a:off x="500034" y="2285992"/>
          <a:ext cx="8280920" cy="443758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14535,2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12209,5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11184,4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4530,3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4267,7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4596,2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4949,0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10004,9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9748,4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7613,3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6235,4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14588,7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12209,5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11184,4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285720" y="2357430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4530,3т.р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4267,7.р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4596,2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4949,0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2025-2027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2025-2027годах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838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2025 год и на плановый период 2026 и 2027 годов</vt:lpstr>
      <vt:lpstr>Основные параметры бюджета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2025-2027 годах</vt:lpstr>
      <vt:lpstr>Расходы бюджета Меркуловского сельского поселения Шолоховского района на реализацию муниципальных  программ в 2025-2027годах</vt:lpstr>
      <vt:lpstr>Расходы бюджета Меркуловского сельского поселения Шолоховского района в 2025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300</cp:revision>
  <cp:lastPrinted>2013-05-16T06:09:56Z</cp:lastPrinted>
  <dcterms:created xsi:type="dcterms:W3CDTF">2013-05-13T09:45:35Z</dcterms:created>
  <dcterms:modified xsi:type="dcterms:W3CDTF">2025-01-21T10:58:24Z</dcterms:modified>
</cp:coreProperties>
</file>