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51" r:id="rId6"/>
    <p:sldMasterId id="2147483777" r:id="rId7"/>
    <p:sldMasterId id="2147483816" r:id="rId8"/>
    <p:sldMasterId id="2147483829" r:id="rId9"/>
    <p:sldMasterId id="2147483842" r:id="rId10"/>
  </p:sldMasterIdLst>
  <p:notesMasterIdLst>
    <p:notesMasterId r:id="rId27"/>
  </p:notesMasterIdLst>
  <p:sldIdLst>
    <p:sldId id="280" r:id="rId11"/>
    <p:sldId id="281" r:id="rId12"/>
    <p:sldId id="283" r:id="rId13"/>
    <p:sldId id="257" r:id="rId14"/>
    <p:sldId id="258" r:id="rId15"/>
    <p:sldId id="259" r:id="rId16"/>
    <p:sldId id="260" r:id="rId17"/>
    <p:sldId id="270" r:id="rId18"/>
    <p:sldId id="273" r:id="rId19"/>
    <p:sldId id="289" r:id="rId20"/>
    <p:sldId id="275" r:id="rId21"/>
    <p:sldId id="261" r:id="rId22"/>
    <p:sldId id="265" r:id="rId23"/>
    <p:sldId id="284" r:id="rId24"/>
    <p:sldId id="286" r:id="rId25"/>
    <p:sldId id="288" r:id="rId26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0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0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0.jpeg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8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0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0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0.jpe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Relationship Id="rId4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6291582872787"/>
          <c:y val="0.10120529466579099"/>
          <c:w val="0.78472992224226745"/>
          <c:h val="0.69710384566453099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14025,1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A4-4AD8-87DF-93EFC93170A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13177,8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13177.8</c:v>
                </c:pt>
                <c:pt idx="1">
                  <c:v>13856.1</c:v>
                </c:pt>
                <c:pt idx="2">
                  <c:v>10930</c:v>
                </c:pt>
                <c:pt idx="3">
                  <c:v>10492.6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4-4AD8-87DF-93EFC93170A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cat>
            <c:strRef>
              <c:f>Sheet1!$B$1:$E$1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A4-4AD8-87DF-93EFC93170AF}"/>
            </c:ext>
          </c:extLst>
        </c:ser>
        <c:gapWidth val="65"/>
        <c:shape val="cylinder"/>
        <c:axId val="181860608"/>
        <c:axId val="182018048"/>
        <c:axId val="0"/>
      </c:bar3DChart>
      <c:catAx>
        <c:axId val="181860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018048"/>
        <c:crosses val="autoZero"/>
        <c:auto val="1"/>
        <c:lblAlgn val="ctr"/>
        <c:lblOffset val="100"/>
        <c:tickLblSkip val="1"/>
        <c:tickMarkSkip val="1"/>
      </c:catAx>
      <c:valAx>
        <c:axId val="1820180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8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583-44BA-91AD-C6BD447760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83-44BA-91AD-C6BD447760B1}"/>
              </c:ext>
            </c:extLst>
          </c:dPt>
          <c:dLbls>
            <c:dLbl>
              <c:idx val="0"/>
              <c:layout>
                <c:manualLayout>
                  <c:x val="1.332272528433981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83-44BA-91AD-C6BD447760B1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83-44BA-91AD-C6BD447760B1}"/>
                </c:ext>
              </c:extLst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83-44BA-91AD-C6BD447760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3-44BA-91AD-C6BD44776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83-44BA-91AD-C6BD447760B1}"/>
            </c:ext>
          </c:extLst>
        </c:ser>
        <c:shape val="cylinder"/>
        <c:axId val="194578688"/>
        <c:axId val="194580480"/>
        <c:axId val="0"/>
      </c:bar3DChart>
      <c:catAx>
        <c:axId val="194578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580480"/>
        <c:crosses val="autoZero"/>
        <c:auto val="1"/>
        <c:lblAlgn val="ctr"/>
        <c:lblOffset val="100"/>
      </c:catAx>
      <c:valAx>
        <c:axId val="194580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45786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CCE-4260-A173-F813710A6803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E-4260-A173-F813710A6803}"/>
              </c:ext>
            </c:extLst>
          </c:dPt>
          <c:dLbls>
            <c:dLbl>
              <c:idx val="0"/>
              <c:layout>
                <c:manualLayout>
                  <c:x val="1.3322725284339818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CCE-4260-A173-F813710A6803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CCE-4260-A173-F813710A6803}"/>
                </c:ext>
              </c:extLst>
            </c:dLbl>
            <c:dLbl>
              <c:idx val="2"/>
              <c:layout>
                <c:manualLayout>
                  <c:x val="2.470789588801474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CE-4260-A173-F813710A680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CE-4260-A173-F813710A68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E-4260-A173-F813710A6803}"/>
            </c:ext>
          </c:extLst>
        </c:ser>
        <c:shape val="cylinder"/>
        <c:axId val="195187072"/>
        <c:axId val="195188608"/>
        <c:axId val="0"/>
      </c:bar3DChart>
      <c:catAx>
        <c:axId val="195187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188608"/>
        <c:crosses val="autoZero"/>
        <c:auto val="1"/>
        <c:lblAlgn val="ctr"/>
        <c:lblOffset val="100"/>
      </c:catAx>
      <c:valAx>
        <c:axId val="1951886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1870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6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73F-43AD-BCF8-053419D3CC50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3F-43AD-BCF8-053419D3CC50}"/>
              </c:ext>
            </c:extLst>
          </c:dPt>
          <c:dLbls>
            <c:dLbl>
              <c:idx val="0"/>
              <c:layout>
                <c:manualLayout>
                  <c:x val="1.332272528433982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3F-43AD-BCF8-053419D3CC50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F-43AD-BCF8-053419D3CC50}"/>
                </c:ext>
              </c:extLst>
            </c:dLbl>
            <c:dLbl>
              <c:idx val="2"/>
              <c:layout>
                <c:manualLayout>
                  <c:x val="2.4707895888014756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3F-43AD-BCF8-053419D3CC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3F-43AD-BCF8-053419D3C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3F-43AD-BCF8-053419D3CC50}"/>
            </c:ext>
          </c:extLst>
        </c:ser>
        <c:shape val="cylinder"/>
        <c:axId val="195421696"/>
        <c:axId val="181952896"/>
        <c:axId val="0"/>
      </c:bar3DChart>
      <c:catAx>
        <c:axId val="19542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952896"/>
        <c:crosses val="autoZero"/>
        <c:auto val="1"/>
        <c:lblAlgn val="ctr"/>
        <c:lblOffset val="100"/>
      </c:catAx>
      <c:valAx>
        <c:axId val="1819528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954216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6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26-41E1-A0E9-FF557264EF5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26-41E1-A0E9-FF557264EF54}"/>
              </c:ext>
            </c:extLst>
          </c:dPt>
          <c:dLbls>
            <c:dLbl>
              <c:idx val="0"/>
              <c:layout>
                <c:manualLayout>
                  <c:x val="2.6128844634991277E-3"/>
                  <c:y val="7.0717280062523868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615,3</a:t>
                    </a:r>
                    <a:endParaRPr lang="en-US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272,1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526-41E1-A0E9-FF557264EF54}"/>
                </c:ext>
              </c:extLst>
            </c:dLbl>
            <c:dLbl>
              <c:idx val="2"/>
              <c:layout>
                <c:manualLayout>
                  <c:x val="2.4707895888014763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279,6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26-41E1-A0E9-FF557264EF5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26-41E1-A0E9-FF557264E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615.29999999999995</c:v>
                </c:pt>
                <c:pt idx="1">
                  <c:v>272.10000000000002</c:v>
                </c:pt>
                <c:pt idx="2">
                  <c:v>279.60000000000002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526-41E1-A0E9-FF557264EF54}"/>
            </c:ext>
          </c:extLst>
        </c:ser>
        <c:shape val="cylinder"/>
        <c:axId val="164775040"/>
        <c:axId val="164776576"/>
        <c:axId val="0"/>
      </c:bar3DChart>
      <c:catAx>
        <c:axId val="164775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4776576"/>
        <c:crosses val="autoZero"/>
        <c:auto val="1"/>
        <c:lblAlgn val="ctr"/>
        <c:lblOffset val="100"/>
      </c:catAx>
      <c:valAx>
        <c:axId val="164776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47750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sideWall>
      <c:spPr>
        <a:scene3d>
          <a:camera prst="orthographicFront"/>
          <a:lightRig rig="threePt" dir="t"/>
        </a:scene3d>
        <a:sp3d>
          <a:bevelT prst="relaxedInset"/>
        </a:sp3d>
      </c:spPr>
    </c:sideWall>
    <c:backWall>
      <c:spPr>
        <a:scene3d>
          <a:camera prst="orthographicFront"/>
          <a:lightRig rig="threePt" dir="t"/>
        </a:scene3d>
        <a:sp3d>
          <a:bevelT prst="relaxedInset"/>
        </a:sp3d>
      </c:spPr>
    </c:backWall>
    <c:plotArea>
      <c:layout>
        <c:manualLayout>
          <c:layoutTarget val="inner"/>
          <c:xMode val="edge"/>
          <c:yMode val="edge"/>
          <c:x val="5.2896131039178049E-2"/>
          <c:y val="3.7463027457497355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61-4DB4-95A4-C107E2BCBFE3}"/>
                </c:ext>
              </c:extLst>
            </c:dLbl>
            <c:dLbl>
              <c:idx val="1"/>
              <c:layout>
                <c:manualLayout>
                  <c:x val="4.5922150802046272E-2"/>
                  <c:y val="-0.3034896375150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3986,9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61-4DB4-95A4-C107E2BCBFE3}"/>
                </c:ext>
              </c:extLst>
            </c:dLbl>
            <c:dLbl>
              <c:idx val="2"/>
              <c:layout>
                <c:manualLayout>
                  <c:x val="3.2642578310019647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3327,5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61-4DB4-95A4-C107E2BCBFE3}"/>
                </c:ext>
              </c:extLst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3137,7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61-4DB4-95A4-C107E2BCBFE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3986.9</c:v>
                </c:pt>
                <c:pt idx="2">
                  <c:v>3327.5</c:v>
                </c:pt>
                <c:pt idx="3">
                  <c:v>2793.5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61-4DB4-95A4-C107E2BCBFE3}"/>
            </c:ext>
          </c:extLst>
        </c:ser>
        <c:shape val="box"/>
        <c:axId val="164794368"/>
        <c:axId val="164795904"/>
        <c:axId val="0"/>
      </c:bar3DChart>
      <c:catAx>
        <c:axId val="1647943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4795904"/>
        <c:crosses val="autoZero"/>
        <c:auto val="1"/>
        <c:lblAlgn val="ctr"/>
        <c:lblOffset val="100"/>
      </c:catAx>
      <c:valAx>
        <c:axId val="164795904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4794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sideWall>
      <c:spPr>
        <a:ln w="76200"/>
      </c:spPr>
    </c:sideWall>
    <c:backWall>
      <c:spPr>
        <a:ln w="76200"/>
      </c:spPr>
    </c:backWall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617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BA6-45D7-B641-87D6FF0CB2BE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A6-45D7-B641-87D6FF0CB2BE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293.10000000000002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A6-45D7-B641-87D6FF0CB2BE}"/>
            </c:ext>
          </c:extLst>
        </c:ser>
        <c:shape val="cylinder"/>
        <c:axId val="166145024"/>
        <c:axId val="166241024"/>
        <c:axId val="0"/>
      </c:bar3DChart>
      <c:catAx>
        <c:axId val="166145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6241024"/>
        <c:crosses val="autoZero"/>
        <c:auto val="1"/>
        <c:lblAlgn val="ctr"/>
        <c:lblOffset val="100"/>
      </c:catAx>
      <c:valAx>
        <c:axId val="166241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61450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Налоговые и </a:t>
            </a:r>
            <a:r>
              <a:rPr lang="ru-RU" dirty="0" smtClean="0"/>
              <a:t>неналоговые </a:t>
            </a:r>
            <a:r>
              <a:rPr lang="ru-RU" dirty="0"/>
              <a:t>поступления в бюджет </a:t>
            </a:r>
            <a:r>
              <a:rPr lang="ru-RU" dirty="0" err="1"/>
              <a:t>Меркуловского</a:t>
            </a:r>
            <a:r>
              <a:rPr lang="ru-RU" dirty="0"/>
              <a:t> сельского поселения Шолоховского 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spPr>
        <a:noFill/>
        <a:ln>
          <a:noFill/>
        </a:ln>
        <a:effectLst/>
      </c:spPr>
    </c:title>
    <c:view3D>
      <c:depthPercent val="100"/>
      <c:perspective val="30"/>
    </c:view3D>
    <c:floor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692745606760257"/>
          <c:y val="0.44182824803149606"/>
          <c:w val="0.72580889107612501"/>
          <c:h val="0.4114426673228374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  <a:effectLst/>
            <a:sp3d>
              <a:contourClr>
                <a:srgbClr val="C00000"/>
              </a:contourClr>
            </a:sp3d>
          </c:spPr>
          <c:cat>
            <c:strRef>
              <c:f>Лист1!$A$2:$A$5</c:f>
              <c:strCache>
                <c:ptCount val="4"/>
                <c:pt idx="0">
                  <c:v>Факт 2022</c:v>
                </c:pt>
                <c:pt idx="1">
                  <c:v>План 2023</c:v>
                </c:pt>
                <c:pt idx="2">
                  <c:v>План 2024</c:v>
                </c:pt>
                <c:pt idx="3">
                  <c:v>план 2025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3873</c:v>
                </c:pt>
                <c:pt idx="1">
                  <c:v>3559.1</c:v>
                </c:pt>
                <c:pt idx="2">
                  <c:v>3604.2</c:v>
                </c:pt>
                <c:pt idx="3">
                  <c:v>3671.6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DC-41C8-A92F-021965F7F080}"/>
            </c:ext>
          </c:extLst>
        </c:ser>
        <c:gapWidth val="154"/>
        <c:gapDepth val="0"/>
        <c:shape val="pyramid"/>
        <c:axId val="90397312"/>
        <c:axId val="90435968"/>
        <c:axId val="181994816"/>
      </c:bar3DChart>
      <c:catAx>
        <c:axId val="903973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435968"/>
        <c:crosses val="autoZero"/>
        <c:auto val="1"/>
        <c:lblAlgn val="ctr"/>
        <c:lblOffset val="100"/>
      </c:catAx>
      <c:valAx>
        <c:axId val="904359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397312"/>
        <c:crosses val="autoZero"/>
        <c:crossBetween val="between"/>
      </c:valAx>
      <c:serAx>
        <c:axId val="1819948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maj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435968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201594664084949"/>
          <c:y val="8.8766404199475291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304,8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51-4085-921D-8E7344B25803}"/>
                </c:ext>
              </c:extLst>
            </c:dLbl>
            <c:dLbl>
              <c:idx val="1"/>
              <c:layout>
                <c:manualLayout>
                  <c:x val="-3.6218693954639961E-2"/>
                  <c:y val="-2.64317180616742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10297,0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1-4085-921D-8E7344B2580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7325,8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6821,0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1-4085-921D-8E7344B25803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9304.7999999999975</c:v>
                </c:pt>
                <c:pt idx="1">
                  <c:v>10297</c:v>
                </c:pt>
                <c:pt idx="2">
                  <c:v>7325.8</c:v>
                </c:pt>
                <c:pt idx="3">
                  <c:v>6821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51-4085-921D-8E7344B25803}"/>
            </c:ext>
          </c:extLst>
        </c:ser>
        <c:gapWidth val="155"/>
        <c:gapDepth val="201"/>
        <c:shape val="box"/>
        <c:axId val="182338688"/>
        <c:axId val="182340224"/>
        <c:axId val="0"/>
      </c:bar3DChart>
      <c:catAx>
        <c:axId val="1823386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9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pPr>
            <a:endParaRPr lang="ru-RU"/>
          </a:p>
        </c:txPr>
        <c:crossAx val="182340224"/>
        <c:crosses val="autoZero"/>
        <c:auto val="1"/>
        <c:lblAlgn val="ctr"/>
        <c:lblOffset val="100"/>
      </c:catAx>
      <c:valAx>
        <c:axId val="1823402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823386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78-479D-83D8-98882FF54547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78-479D-83D8-98882FF54547}"/>
              </c:ext>
            </c:extLst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78-479D-83D8-98882FF54547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78-479D-83D8-98882FF54547}"/>
                </c:ext>
              </c:extLst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78-479D-83D8-98882FF5454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78-479D-83D8-98882FF545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8376.7999999999884</c:v>
                </c:pt>
                <c:pt idx="3">
                  <c:v>8865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78-479D-83D8-98882FF54547}"/>
            </c:ext>
          </c:extLst>
        </c:ser>
        <c:shape val="cylinder"/>
        <c:axId val="182492544"/>
        <c:axId val="182494336"/>
        <c:axId val="0"/>
      </c:bar3DChart>
      <c:catAx>
        <c:axId val="182492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494336"/>
        <c:crosses val="autoZero"/>
        <c:auto val="1"/>
        <c:lblAlgn val="ctr"/>
        <c:lblOffset val="100"/>
      </c:catAx>
      <c:valAx>
        <c:axId val="182494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49254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506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43-45E4-B45E-A4F877324874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43-45E4-B45E-A4F877324874}"/>
              </c:ext>
            </c:extLst>
          </c:dPt>
          <c:dLbls>
            <c:dLbl>
              <c:idx val="0"/>
              <c:layout>
                <c:manualLayout>
                  <c:x val="1.332272528433979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943-45E4-B45E-A4F877324874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943-45E4-B45E-A4F877324874}"/>
                </c:ext>
              </c:extLst>
            </c:dLbl>
            <c:dLbl>
              <c:idx val="2"/>
              <c:layout>
                <c:manualLayout>
                  <c:x val="2.470789588801471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943-45E4-B45E-A4F8773248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943-45E4-B45E-A4F877324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43-45E4-B45E-A4F877324874}"/>
            </c:ext>
          </c:extLst>
        </c:ser>
        <c:shape val="cylinder"/>
        <c:axId val="182533120"/>
        <c:axId val="182571776"/>
        <c:axId val="0"/>
      </c:bar3DChart>
      <c:catAx>
        <c:axId val="182533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571776"/>
        <c:crosses val="autoZero"/>
        <c:auto val="1"/>
        <c:lblAlgn val="ctr"/>
        <c:lblOffset val="100"/>
      </c:catAx>
      <c:valAx>
        <c:axId val="182571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253312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16F-4272-9BA8-34287081BAF2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6F-4272-9BA8-34287081BAF2}"/>
              </c:ext>
            </c:extLst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6F-4272-9BA8-34287081BAF2}"/>
                </c:ext>
              </c:extLst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7332,4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6F-4272-9BA8-34287081BAF2}"/>
                </c:ext>
              </c:extLst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7371,3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6F-4272-9BA8-34287081BAF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7815,2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6F-4272-9BA8-34287081BA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F-4272-9BA8-34287081BAF2}"/>
            </c:ext>
          </c:extLst>
        </c:ser>
        <c:shape val="cylinder"/>
        <c:axId val="91457024"/>
        <c:axId val="91458560"/>
        <c:axId val="0"/>
      </c:bar3DChart>
      <c:catAx>
        <c:axId val="91457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458560"/>
        <c:crosses val="autoZero"/>
        <c:auto val="1"/>
        <c:lblAlgn val="ctr"/>
        <c:lblOffset val="100"/>
      </c:catAx>
      <c:valAx>
        <c:axId val="91458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4570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0856485584433227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DA6-4B02-8110-1F0F006C23B1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A6-4B02-8110-1F0F006C23B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13406,8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DA6-4B02-8110-1F0F006C23B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14337,2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A6-4B02-8110-1F0F006C23B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10930,0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A6-4B02-8110-1F0F006C23B1}"/>
                </c:ext>
              </c:extLst>
            </c:dLbl>
            <c:dLbl>
              <c:idx val="3"/>
              <c:layout>
                <c:manualLayout>
                  <c:x val="1.3874389362997347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10492,6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DA6-4B02-8110-1F0F006C23B1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13406.8</c:v>
                </c:pt>
                <c:pt idx="1">
                  <c:v>14337.2</c:v>
                </c:pt>
                <c:pt idx="2">
                  <c:v>10930</c:v>
                </c:pt>
                <c:pt idx="3">
                  <c:v>10492.6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A6-4B02-8110-1F0F006C23B1}"/>
            </c:ext>
          </c:extLst>
        </c:ser>
        <c:shape val="cylinder"/>
        <c:axId val="91533312"/>
        <c:axId val="91534848"/>
        <c:axId val="0"/>
      </c:bar3DChart>
      <c:catAx>
        <c:axId val="91533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534848"/>
        <c:crosses val="autoZero"/>
        <c:auto val="1"/>
        <c:lblAlgn val="ctr"/>
        <c:lblOffset val="100"/>
      </c:catAx>
      <c:valAx>
        <c:axId val="91534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15333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 cap="flat" cmpd="sng" algn="ctr">
          <a:solidFill>
            <a:schemeClr val="tx1"/>
          </a:solidFill>
          <a:prstDash val="solid"/>
          <a:round/>
        </a:ln>
        <a:effectLst/>
        <a:sp3d contourW="12700"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3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p3d/>
          </c:spPr>
          <c:dLbls>
            <c:dLbl>
              <c:idx val="0"/>
              <c:layout>
                <c:manualLayout>
                  <c:x val="3.1372549019607842E-3"/>
                  <c:y val="-0.30682962963642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13406,8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3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10673,2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F0-457A-8881-E0E83542FD06}"/>
                </c:ext>
              </c:extLst>
            </c:dLbl>
            <c:dLbl>
              <c:idx val="2"/>
              <c:layout>
                <c:manualLayout>
                  <c:x val="6.5882352941176531E-2"/>
                  <c:y val="-0.360459993051410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10038,2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F0-457A-8881-E0E83542FD0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9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14295.3</c:v>
                </c:pt>
                <c:pt idx="1">
                  <c:v>10673.2</c:v>
                </c:pt>
                <c:pt idx="2">
                  <c:v>9008.9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F0-457A-8881-E0E83542FD06}"/>
            </c:ext>
          </c:extLst>
        </c:ser>
        <c:shape val="pyramid"/>
        <c:axId val="92433792"/>
        <c:axId val="92468352"/>
        <c:axId val="0"/>
      </c:bar3DChart>
      <c:catAx>
        <c:axId val="92433792"/>
        <c:scaling>
          <c:orientation val="minMax"/>
        </c:scaling>
        <c:axPos val="b"/>
        <c:numFmt formatCode="General" sourceLinked="1"/>
        <c:tickLblPos val="low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559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2468352"/>
        <c:crosses val="autoZero"/>
        <c:auto val="1"/>
        <c:lblAlgn val="ctr"/>
        <c:lblOffset val="100"/>
        <c:tickLblSkip val="1"/>
        <c:tickMarkSkip val="1"/>
      </c:catAx>
      <c:valAx>
        <c:axId val="92468352"/>
        <c:scaling>
          <c:orientation val="minMax"/>
        </c:scaling>
        <c:axPos val="l"/>
        <c:numFmt formatCode="#,##0" sourceLinked="0"/>
        <c:tickLblPos val="nextTo"/>
        <c:spPr>
          <a:noFill/>
          <a:ln w="300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17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2433792"/>
        <c:crosses val="autoZero"/>
        <c:crossBetween val="between"/>
      </c:valAx>
      <c:spPr>
        <a:noFill/>
        <a:ln w="23997">
          <a:noFill/>
        </a:ln>
        <a:effectLst/>
      </c:spPr>
    </c:plotArea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2023год-14337,2 </a:t>
            </a:r>
            <a:r>
              <a:rPr lang="ru-RU" dirty="0"/>
              <a:t>тыс.руб.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год-13406,8тыс.руб.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Национальная оборона</c:v>
                </c:pt>
                <c:pt idx="2">
                  <c:v>Культура</c:v>
                </c:pt>
                <c:pt idx="3">
                  <c:v>Образование</c:v>
                </c:pt>
                <c:pt idx="4">
                  <c:v>Национальная экономика</c:v>
                </c:pt>
                <c:pt idx="5">
                  <c:v>ЖКХ</c:v>
                </c:pt>
                <c:pt idx="6">
                  <c:v>Общегосударственные  вопросы</c:v>
                </c:pt>
                <c:pt idx="7">
                  <c:v>Национальная безопасность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315</c:v>
                </c:pt>
                <c:pt idx="1">
                  <c:v>294</c:v>
                </c:pt>
                <c:pt idx="2">
                  <c:v>3986.9</c:v>
                </c:pt>
                <c:pt idx="3">
                  <c:v>10</c:v>
                </c:pt>
                <c:pt idx="4">
                  <c:v>2388.1</c:v>
                </c:pt>
                <c:pt idx="5">
                  <c:v>615.29999999999995</c:v>
                </c:pt>
                <c:pt idx="6">
                  <c:v>4971.3</c:v>
                </c:pt>
                <c:pt idx="7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4-4770-9173-CD7D847A61D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b="1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 custLinFactNeighborY="-918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B2208-E586-48DF-9FCF-4A48CBB781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BCA01B-DFAC-4FD2-A8EC-2F243177978E}">
      <dgm:prSet/>
      <dgm:spPr>
        <a:scene3d>
          <a:camera prst="orthographicFront"/>
          <a:lightRig rig="threePt" dir="t"/>
        </a:scene3d>
        <a:sp3d>
          <a:bevelT prst="angle"/>
          <a:bevelB w="114300" prst="hardEdge"/>
        </a:sp3d>
      </dgm:spPr>
      <dgm:t>
        <a:bodyPr/>
        <a:lstStyle/>
        <a:p>
          <a:pPr rtl="0"/>
          <a:r>
            <a:rPr lang="ru-RU" dirty="0" smtClean="0">
              <a:solidFill>
                <a:srgbClr val="7030A0"/>
              </a:solidFill>
            </a:rPr>
            <a:t>Выплата муниципальной пенсии за выслугу лет.</a:t>
          </a:r>
          <a:endParaRPr lang="ru-RU" dirty="0">
            <a:solidFill>
              <a:srgbClr val="7030A0"/>
            </a:solidFill>
          </a:endParaRPr>
        </a:p>
      </dgm:t>
    </dgm:pt>
    <dgm:pt modelId="{9A897553-0C3D-4A2D-A5C0-D1CAD1914DDF}" type="parTrans" cxnId="{5E41E972-A22D-458E-A636-E2D40CB57C41}">
      <dgm:prSet/>
      <dgm:spPr/>
      <dgm:t>
        <a:bodyPr/>
        <a:lstStyle/>
        <a:p>
          <a:endParaRPr lang="ru-RU"/>
        </a:p>
      </dgm:t>
    </dgm:pt>
    <dgm:pt modelId="{9B34847A-D325-4706-9F14-936924959DB5}" type="sibTrans" cxnId="{5E41E972-A22D-458E-A636-E2D40CB57C41}">
      <dgm:prSet/>
      <dgm:spPr/>
      <dgm:t>
        <a:bodyPr/>
        <a:lstStyle/>
        <a:p>
          <a:endParaRPr lang="ru-RU"/>
        </a:p>
      </dgm:t>
    </dgm:pt>
    <dgm:pt modelId="{91CAF1E7-1F20-40D1-894A-3C1DE5788D1C}" type="pres">
      <dgm:prSet presAssocID="{E9FB2208-E586-48DF-9FCF-4A48CBB781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4626C-62F6-419C-AEF3-15D49B124892}" type="pres">
      <dgm:prSet presAssocID="{29BCA01B-DFAC-4FD2-A8EC-2F243177978E}" presName="node" presStyleLbl="node1" presStyleIdx="0" presStyleCnt="1" custScaleX="67450" custScaleY="32429" custLinFactNeighborX="13549" custLinFactNeighborY="14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1E972-A22D-458E-A636-E2D40CB57C41}" srcId="{E9FB2208-E586-48DF-9FCF-4A48CBB7813A}" destId="{29BCA01B-DFAC-4FD2-A8EC-2F243177978E}" srcOrd="0" destOrd="0" parTransId="{9A897553-0C3D-4A2D-A5C0-D1CAD1914DDF}" sibTransId="{9B34847A-D325-4706-9F14-936924959DB5}"/>
    <dgm:cxn modelId="{E1953B40-A7BC-4EE6-BD5C-815CEDB4CB13}" type="presOf" srcId="{29BCA01B-DFAC-4FD2-A8EC-2F243177978E}" destId="{41C4626C-62F6-419C-AEF3-15D49B124892}" srcOrd="0" destOrd="0" presId="urn:microsoft.com/office/officeart/2005/8/layout/default#1"/>
    <dgm:cxn modelId="{AA69A80B-28BC-4E52-9042-784B93FB9DE6}" type="presOf" srcId="{E9FB2208-E586-48DF-9FCF-4A48CBB7813A}" destId="{91CAF1E7-1F20-40D1-894A-3C1DE5788D1C}" srcOrd="0" destOrd="0" presId="urn:microsoft.com/office/officeart/2005/8/layout/default#1"/>
    <dgm:cxn modelId="{95CE1BEE-B7AA-4AF7-9FD3-CB92B5B805DA}" type="presParOf" srcId="{91CAF1E7-1F20-40D1-894A-3C1DE5788D1C}" destId="{41C4626C-62F6-419C-AEF3-15D49B124892}" srcOrd="0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list1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14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2023год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20,0тыс.руб</a:t>
          </a:r>
          <a:r>
            <a:rPr lang="ru-RU" sz="2400" dirty="0" smtClean="0"/>
            <a:t>.</a:t>
          </a:r>
          <a:endParaRPr lang="ru-RU" sz="2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2024</a:t>
          </a:r>
          <a:r>
            <a: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</a:rPr>
            <a:t>2025 год-           0,0 тыс.руб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F8D26CC0-2858-4FEE-82AA-211F73ECB2A4}" type="pres">
      <dgm:prSet presAssocID="{A23CFC8A-289A-41B6-B1BC-B6510C3E66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561023-81C1-487F-8DAA-E99866A3AFD5}" type="pres">
      <dgm:prSet presAssocID="{154B374D-29C2-4AB3-BAE4-B2B8A7004504}" presName="parentLin" presStyleCnt="0"/>
      <dgm:spPr/>
      <dgm:t>
        <a:bodyPr/>
        <a:lstStyle/>
        <a:p>
          <a:endParaRPr lang="ru-RU"/>
        </a:p>
      </dgm:t>
    </dgm:pt>
    <dgm:pt modelId="{C9540779-3D36-4785-8B8A-9EECEB66DF63}" type="pres">
      <dgm:prSet presAssocID="{154B374D-29C2-4AB3-BAE4-B2B8A700450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FE5BB65-50E6-4F56-AB9B-36B0DF2F78BE}" type="pres">
      <dgm:prSet presAssocID="{154B374D-29C2-4AB3-BAE4-B2B8A7004504}" presName="parentText" presStyleLbl="node1" presStyleIdx="0" presStyleCnt="4" custScaleX="138690" custScaleY="383349" custLinFactNeighborX="5908" custLinFactNeighborY="-141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66B05-7177-4215-8508-4994AB3D724B}" type="pres">
      <dgm:prSet presAssocID="{154B374D-29C2-4AB3-BAE4-B2B8A7004504}" presName="negativeSpace" presStyleCnt="0"/>
      <dgm:spPr/>
      <dgm:t>
        <a:bodyPr/>
        <a:lstStyle/>
        <a:p>
          <a:endParaRPr lang="ru-RU"/>
        </a:p>
      </dgm:t>
    </dgm:pt>
    <dgm:pt modelId="{33B8D1B8-BEC4-4630-B939-EE5C7BFFBB27}" type="pres">
      <dgm:prSet presAssocID="{154B374D-29C2-4AB3-BAE4-B2B8A7004504}" presName="childText" presStyleLbl="conFgAcc1" presStyleIdx="0" presStyleCnt="4" custLinFactNeighborX="368" custLinFactNeighborY="36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88819-553B-4569-8ACB-9F56AC5B4E6F}" type="pres">
      <dgm:prSet presAssocID="{1D425745-7956-41E1-9064-ED10C982169E}" presName="spaceBetweenRectangles" presStyleCnt="0"/>
      <dgm:spPr/>
      <dgm:t>
        <a:bodyPr/>
        <a:lstStyle/>
        <a:p>
          <a:endParaRPr lang="ru-RU"/>
        </a:p>
      </dgm:t>
    </dgm:pt>
    <dgm:pt modelId="{60475283-564C-4E39-B33D-4D231F0B225B}" type="pres">
      <dgm:prSet presAssocID="{6464DF13-DDF2-4EDC-9184-2BC00F5A7E92}" presName="parentLin" presStyleCnt="0"/>
      <dgm:spPr/>
      <dgm:t>
        <a:bodyPr/>
        <a:lstStyle/>
        <a:p>
          <a:endParaRPr lang="ru-RU"/>
        </a:p>
      </dgm:t>
    </dgm:pt>
    <dgm:pt modelId="{E276C748-38C7-4585-B424-3470828C8534}" type="pres">
      <dgm:prSet presAssocID="{6464DF13-DDF2-4EDC-9184-2BC00F5A7E9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947160B-4E5B-46E3-BEDB-5D0714A32439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B26BC-C7BB-406F-9000-CE17FE183F26}" type="pres">
      <dgm:prSet presAssocID="{6464DF13-DDF2-4EDC-9184-2BC00F5A7E92}" presName="negativeSpace" presStyleCnt="0"/>
      <dgm:spPr/>
      <dgm:t>
        <a:bodyPr/>
        <a:lstStyle/>
        <a:p>
          <a:endParaRPr lang="ru-RU"/>
        </a:p>
      </dgm:t>
    </dgm:pt>
    <dgm:pt modelId="{7F9D067F-157F-454D-AD01-2B82F499F4FE}" type="pres">
      <dgm:prSet presAssocID="{6464DF13-DDF2-4EDC-9184-2BC00F5A7E9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969F0-1706-474F-81AC-A1F39CA9915C}" type="pres">
      <dgm:prSet presAssocID="{952F084E-1816-4835-9935-A4B9DF6A4C7B}" presName="spaceBetweenRectangles" presStyleCnt="0"/>
      <dgm:spPr/>
      <dgm:t>
        <a:bodyPr/>
        <a:lstStyle/>
        <a:p>
          <a:endParaRPr lang="ru-RU"/>
        </a:p>
      </dgm:t>
    </dgm:pt>
    <dgm:pt modelId="{A5907692-63B2-4AAC-A3F8-C1864EFBAB6B}" type="pres">
      <dgm:prSet presAssocID="{DB710643-6751-4A77-AA66-168EBEFA9DEC}" presName="parentLin" presStyleCnt="0"/>
      <dgm:spPr/>
      <dgm:t>
        <a:bodyPr/>
        <a:lstStyle/>
        <a:p>
          <a:endParaRPr lang="ru-RU"/>
        </a:p>
      </dgm:t>
    </dgm:pt>
    <dgm:pt modelId="{671FD6F9-160A-4A4B-986B-DCECE2AF6665}" type="pres">
      <dgm:prSet presAssocID="{DB710643-6751-4A77-AA66-168EBEFA9DE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20DB3E3-FB60-4855-98AC-214BC4391AA0}" type="pres">
      <dgm:prSet presAssocID="{DB710643-6751-4A77-AA66-168EBEFA9D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8E5E-CF04-457A-B4DE-BEF40EE06D06}" type="pres">
      <dgm:prSet presAssocID="{DB710643-6751-4A77-AA66-168EBEFA9DEC}" presName="negativeSpace" presStyleCnt="0"/>
      <dgm:spPr/>
      <dgm:t>
        <a:bodyPr/>
        <a:lstStyle/>
        <a:p>
          <a:endParaRPr lang="ru-RU"/>
        </a:p>
      </dgm:t>
    </dgm:pt>
    <dgm:pt modelId="{C3EA5BB5-4273-474E-A8A3-5AE5819773C1}" type="pres">
      <dgm:prSet presAssocID="{DB710643-6751-4A77-AA66-168EBEFA9DE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247ED-145D-407F-B348-99DF8BCA9CED}" type="pres">
      <dgm:prSet presAssocID="{95969B16-763C-411F-91BB-D1BAFA0B3473}" presName="spaceBetweenRectangles" presStyleCnt="0"/>
      <dgm:spPr/>
      <dgm:t>
        <a:bodyPr/>
        <a:lstStyle/>
        <a:p>
          <a:endParaRPr lang="ru-RU"/>
        </a:p>
      </dgm:t>
    </dgm:pt>
    <dgm:pt modelId="{E186424F-C0BE-4C16-9FA4-42CDDBBD6E9B}" type="pres">
      <dgm:prSet presAssocID="{C0FE6C6C-41CD-4A1C-BAC3-9EF9FC4F3CE8}" presName="parentLin" presStyleCnt="0"/>
      <dgm:spPr/>
      <dgm:t>
        <a:bodyPr/>
        <a:lstStyle/>
        <a:p>
          <a:endParaRPr lang="ru-RU"/>
        </a:p>
      </dgm:t>
    </dgm:pt>
    <dgm:pt modelId="{E9DAB5B0-0482-426B-A20C-2FE0AF658911}" type="pres">
      <dgm:prSet presAssocID="{C0FE6C6C-41CD-4A1C-BAC3-9EF9FC4F3CE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C70FBF7-192B-4653-91B5-ACE9A907C00D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5F8DB-9E34-44FB-A16C-A0EFE22ED0FD}" type="pres">
      <dgm:prSet presAssocID="{C0FE6C6C-41CD-4A1C-BAC3-9EF9FC4F3CE8}" presName="negativeSpace" presStyleCnt="0"/>
      <dgm:spPr/>
      <dgm:t>
        <a:bodyPr/>
        <a:lstStyle/>
        <a:p>
          <a:endParaRPr lang="ru-RU"/>
        </a:p>
      </dgm:t>
    </dgm:pt>
    <dgm:pt modelId="{B5DEE424-C0E0-4FAB-B724-F130FE92A42B}" type="pres">
      <dgm:prSet presAssocID="{C0FE6C6C-41CD-4A1C-BAC3-9EF9FC4F3CE8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F04CA2-1A67-4285-BB24-B805402ADFE1}" type="presOf" srcId="{DB710643-6751-4A77-AA66-168EBEFA9DEC}" destId="{671FD6F9-160A-4A4B-986B-DCECE2AF6665}" srcOrd="0" destOrd="0" presId="urn:microsoft.com/office/officeart/2005/8/layout/list1"/>
    <dgm:cxn modelId="{6EFE4AEB-C09A-4CFE-A7D9-7ED0907E4839}" type="presOf" srcId="{6464DF13-DDF2-4EDC-9184-2BC00F5A7E92}" destId="{4947160B-4E5B-46E3-BEDB-5D0714A32439}" srcOrd="1" destOrd="0" presId="urn:microsoft.com/office/officeart/2005/8/layout/list1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787B8AC3-0455-41E1-AD9C-98A29D0E46E5}" type="presOf" srcId="{C0FE6C6C-41CD-4A1C-BAC3-9EF9FC4F3CE8}" destId="{E9DAB5B0-0482-426B-A20C-2FE0AF658911}" srcOrd="0" destOrd="0" presId="urn:microsoft.com/office/officeart/2005/8/layout/list1"/>
    <dgm:cxn modelId="{225EC84F-82C0-49EE-A8AE-AA703D2D4299}" type="presOf" srcId="{154B374D-29C2-4AB3-BAE4-B2B8A7004504}" destId="{CFE5BB65-50E6-4F56-AB9B-36B0DF2F78BE}" srcOrd="1" destOrd="0" presId="urn:microsoft.com/office/officeart/2005/8/layout/list1"/>
    <dgm:cxn modelId="{CE63EEDD-8263-46B2-80AD-5BE2CEF4304F}" type="presOf" srcId="{6464DF13-DDF2-4EDC-9184-2BC00F5A7E92}" destId="{E276C748-38C7-4585-B424-3470828C8534}" srcOrd="0" destOrd="0" presId="urn:microsoft.com/office/officeart/2005/8/layout/list1"/>
    <dgm:cxn modelId="{F2F5A1F7-F27A-465C-9B35-AD407CA6A9F4}" type="presOf" srcId="{C0FE6C6C-41CD-4A1C-BAC3-9EF9FC4F3CE8}" destId="{FC70FBF7-192B-4653-91B5-ACE9A907C00D}" srcOrd="1" destOrd="0" presId="urn:microsoft.com/office/officeart/2005/8/layout/list1"/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26A7FC4-7026-4C02-84F8-B17F0FB6EDC9}" type="presOf" srcId="{A23CFC8A-289A-41B6-B1BC-B6510C3E6662}" destId="{F8D26CC0-2858-4FEE-82AA-211F73ECB2A4}" srcOrd="0" destOrd="0" presId="urn:microsoft.com/office/officeart/2005/8/layout/list1"/>
    <dgm:cxn modelId="{D96D6E3C-1B89-4644-A96A-5EA7E7E487BD}" type="presOf" srcId="{154B374D-29C2-4AB3-BAE4-B2B8A7004504}" destId="{C9540779-3D36-4785-8B8A-9EECEB66DF63}" srcOrd="0" destOrd="0" presId="urn:microsoft.com/office/officeart/2005/8/layout/list1"/>
    <dgm:cxn modelId="{48B58DCB-4CE9-45F6-B89B-359CBB9979FC}" type="presOf" srcId="{DB710643-6751-4A77-AA66-168EBEFA9DEC}" destId="{C20DB3E3-FB60-4855-98AC-214BC4391AA0}" srcOrd="1" destOrd="0" presId="urn:microsoft.com/office/officeart/2005/8/layout/list1"/>
    <dgm:cxn modelId="{926EB008-FFA6-4B02-AFE2-F71BC9ED641C}" type="presParOf" srcId="{F8D26CC0-2858-4FEE-82AA-211F73ECB2A4}" destId="{A7561023-81C1-487F-8DAA-E99866A3AFD5}" srcOrd="0" destOrd="0" presId="urn:microsoft.com/office/officeart/2005/8/layout/list1"/>
    <dgm:cxn modelId="{307AE305-A6EC-4378-B4A9-DFF2E0FBDA99}" type="presParOf" srcId="{A7561023-81C1-487F-8DAA-E99866A3AFD5}" destId="{C9540779-3D36-4785-8B8A-9EECEB66DF63}" srcOrd="0" destOrd="0" presId="urn:microsoft.com/office/officeart/2005/8/layout/list1"/>
    <dgm:cxn modelId="{62F7C726-F42D-4C1F-8800-79912997CBA5}" type="presParOf" srcId="{A7561023-81C1-487F-8DAA-E99866A3AFD5}" destId="{CFE5BB65-50E6-4F56-AB9B-36B0DF2F78BE}" srcOrd="1" destOrd="0" presId="urn:microsoft.com/office/officeart/2005/8/layout/list1"/>
    <dgm:cxn modelId="{6AF5F952-59A8-4E57-9347-9B1D9C018792}" type="presParOf" srcId="{F8D26CC0-2858-4FEE-82AA-211F73ECB2A4}" destId="{97C66B05-7177-4215-8508-4994AB3D724B}" srcOrd="1" destOrd="0" presId="urn:microsoft.com/office/officeart/2005/8/layout/list1"/>
    <dgm:cxn modelId="{EF6B6E4A-7842-45B7-A04E-F3BEFF15432F}" type="presParOf" srcId="{F8D26CC0-2858-4FEE-82AA-211F73ECB2A4}" destId="{33B8D1B8-BEC4-4630-B939-EE5C7BFFBB27}" srcOrd="2" destOrd="0" presId="urn:microsoft.com/office/officeart/2005/8/layout/list1"/>
    <dgm:cxn modelId="{A0EEB73A-4512-4521-811D-5DC07573A4FE}" type="presParOf" srcId="{F8D26CC0-2858-4FEE-82AA-211F73ECB2A4}" destId="{3CE88819-553B-4569-8ACB-9F56AC5B4E6F}" srcOrd="3" destOrd="0" presId="urn:microsoft.com/office/officeart/2005/8/layout/list1"/>
    <dgm:cxn modelId="{C93DF7F0-ED30-42C8-9FA1-C05505BFC491}" type="presParOf" srcId="{F8D26CC0-2858-4FEE-82AA-211F73ECB2A4}" destId="{60475283-564C-4E39-B33D-4D231F0B225B}" srcOrd="4" destOrd="0" presId="urn:microsoft.com/office/officeart/2005/8/layout/list1"/>
    <dgm:cxn modelId="{D521A782-3739-483B-AD41-6B96CD966559}" type="presParOf" srcId="{60475283-564C-4E39-B33D-4D231F0B225B}" destId="{E276C748-38C7-4585-B424-3470828C8534}" srcOrd="0" destOrd="0" presId="urn:microsoft.com/office/officeart/2005/8/layout/list1"/>
    <dgm:cxn modelId="{95DAC9DF-4090-4118-BE53-8BEF6AE251C9}" type="presParOf" srcId="{60475283-564C-4E39-B33D-4D231F0B225B}" destId="{4947160B-4E5B-46E3-BEDB-5D0714A32439}" srcOrd="1" destOrd="0" presId="urn:microsoft.com/office/officeart/2005/8/layout/list1"/>
    <dgm:cxn modelId="{C575B203-2166-455B-B8EA-E19B429B47DC}" type="presParOf" srcId="{F8D26CC0-2858-4FEE-82AA-211F73ECB2A4}" destId="{9BEB26BC-C7BB-406F-9000-CE17FE183F26}" srcOrd="5" destOrd="0" presId="urn:microsoft.com/office/officeart/2005/8/layout/list1"/>
    <dgm:cxn modelId="{A34FDCC9-9D9B-4C33-A8CF-21D073B330CD}" type="presParOf" srcId="{F8D26CC0-2858-4FEE-82AA-211F73ECB2A4}" destId="{7F9D067F-157F-454D-AD01-2B82F499F4FE}" srcOrd="6" destOrd="0" presId="urn:microsoft.com/office/officeart/2005/8/layout/list1"/>
    <dgm:cxn modelId="{2DB492AF-4A7D-4E59-8A68-C5579639AA91}" type="presParOf" srcId="{F8D26CC0-2858-4FEE-82AA-211F73ECB2A4}" destId="{1E2969F0-1706-474F-81AC-A1F39CA9915C}" srcOrd="7" destOrd="0" presId="urn:microsoft.com/office/officeart/2005/8/layout/list1"/>
    <dgm:cxn modelId="{9F811370-F3F1-4D4F-9A55-EDA844848C12}" type="presParOf" srcId="{F8D26CC0-2858-4FEE-82AA-211F73ECB2A4}" destId="{A5907692-63B2-4AAC-A3F8-C1864EFBAB6B}" srcOrd="8" destOrd="0" presId="urn:microsoft.com/office/officeart/2005/8/layout/list1"/>
    <dgm:cxn modelId="{30133D9D-C3E2-458D-B349-821DF47A2234}" type="presParOf" srcId="{A5907692-63B2-4AAC-A3F8-C1864EFBAB6B}" destId="{671FD6F9-160A-4A4B-986B-DCECE2AF6665}" srcOrd="0" destOrd="0" presId="urn:microsoft.com/office/officeart/2005/8/layout/list1"/>
    <dgm:cxn modelId="{EB2C9F04-EC2E-4302-AEB6-1C1D2693DC5B}" type="presParOf" srcId="{A5907692-63B2-4AAC-A3F8-C1864EFBAB6B}" destId="{C20DB3E3-FB60-4855-98AC-214BC4391AA0}" srcOrd="1" destOrd="0" presId="urn:microsoft.com/office/officeart/2005/8/layout/list1"/>
    <dgm:cxn modelId="{78F4ECA2-EC76-4BC4-A956-83892C999FE3}" type="presParOf" srcId="{F8D26CC0-2858-4FEE-82AA-211F73ECB2A4}" destId="{E60F8E5E-CF04-457A-B4DE-BEF40EE06D06}" srcOrd="9" destOrd="0" presId="urn:microsoft.com/office/officeart/2005/8/layout/list1"/>
    <dgm:cxn modelId="{7DD53C27-7228-471E-96B3-D9A27ADAA675}" type="presParOf" srcId="{F8D26CC0-2858-4FEE-82AA-211F73ECB2A4}" destId="{C3EA5BB5-4273-474E-A8A3-5AE5819773C1}" srcOrd="10" destOrd="0" presId="urn:microsoft.com/office/officeart/2005/8/layout/list1"/>
    <dgm:cxn modelId="{A7682CF8-14AB-4A9F-8672-3709B4CB4B5C}" type="presParOf" srcId="{F8D26CC0-2858-4FEE-82AA-211F73ECB2A4}" destId="{E7E247ED-145D-407F-B348-99DF8BCA9CED}" srcOrd="11" destOrd="0" presId="urn:microsoft.com/office/officeart/2005/8/layout/list1"/>
    <dgm:cxn modelId="{1DC58CEF-E942-4D1F-92CC-5A4D1585B62D}" type="presParOf" srcId="{F8D26CC0-2858-4FEE-82AA-211F73ECB2A4}" destId="{E186424F-C0BE-4C16-9FA4-42CDDBBD6E9B}" srcOrd="12" destOrd="0" presId="urn:microsoft.com/office/officeart/2005/8/layout/list1"/>
    <dgm:cxn modelId="{18DDAEFF-E0BA-40BC-975E-9FCEDE7B3507}" type="presParOf" srcId="{E186424F-C0BE-4C16-9FA4-42CDDBBD6E9B}" destId="{E9DAB5B0-0482-426B-A20C-2FE0AF658911}" srcOrd="0" destOrd="0" presId="urn:microsoft.com/office/officeart/2005/8/layout/list1"/>
    <dgm:cxn modelId="{445908A2-B3B7-4C14-A238-0DB4B901F128}" type="presParOf" srcId="{E186424F-C0BE-4C16-9FA4-42CDDBBD6E9B}" destId="{FC70FBF7-192B-4653-91B5-ACE9A907C00D}" srcOrd="1" destOrd="0" presId="urn:microsoft.com/office/officeart/2005/8/layout/list1"/>
    <dgm:cxn modelId="{86B3AA3E-F0BB-4CFF-B270-3985791C8DB5}" type="presParOf" srcId="{F8D26CC0-2858-4FEE-82AA-211F73ECB2A4}" destId="{56D5F8DB-9E34-44FB-A16C-A0EFE22ED0FD}" srcOrd="13" destOrd="0" presId="urn:microsoft.com/office/officeart/2005/8/layout/list1"/>
    <dgm:cxn modelId="{404FA249-E232-4A73-A0BA-CAABF171067F}" type="presParOf" srcId="{F8D26CC0-2858-4FEE-82AA-211F73ECB2A4}" destId="{B5DEE424-C0E0-4FAB-B724-F130FE92A42B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dirty="0" smtClean="0">
              <a:solidFill>
                <a:srgbClr val="7030A0"/>
              </a:solidFill>
            </a:rPr>
            <a:t>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dirty="0">
            <a:solidFill>
              <a:srgbClr val="7030A0"/>
            </a:solidFill>
          </a:endParaRPr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00000" custScaleY="127451" custLinFactNeighborX="2665" custLinFactNeighborY="39216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межбюджетные трансферты на содержание автомобильных дорог общего пользования местного значения </a:t>
          </a:r>
          <a:r>
            <a:rPr lang="ru-RU" sz="14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2023 год – 2364,9тыс.руб</a:t>
          </a:r>
          <a:r>
            <a:rPr lang="ru-RU" sz="2800" dirty="0" smtClean="0"/>
            <a:t>.</a:t>
          </a:r>
          <a:endParaRPr lang="ru-RU" sz="28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2024  год- 1864,9ыс.руб.</a:t>
          </a:r>
          <a:endParaRPr lang="ru-RU" sz="28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800" dirty="0" smtClean="0">
              <a:solidFill>
                <a:srgbClr val="7030A0"/>
              </a:solidFill>
            </a:rPr>
            <a:t>2025 год- 1864,9тыс.руб.</a:t>
          </a:r>
          <a:endParaRPr lang="ru-RU" sz="28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955" custLinFactNeighborY="-11867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BEDA5-8D34-4250-A2D2-4539C88DD08F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907C5-6A55-4111-91C2-D63A25910458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1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0"/>
        <a:ext cx="3033712" cy="1297307"/>
      </dsp:txXfrm>
    </dsp:sp>
    <dsp:sp modelId="{E074C257-1050-4F1D-A6A7-0C394AF639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E6B202-678B-4E65-836F-C5CF3162B2D7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2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1297307"/>
        <a:ext cx="3033712" cy="1297303"/>
      </dsp:txXfrm>
    </dsp:sp>
    <dsp:sp modelId="{73B1D1BB-F6FB-4FDB-BE5B-F93B59E7C3B5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C7D77E-C9EB-486C-A0F4-B1F425279FF5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>
              <a:solidFill>
                <a:schemeClr val="accent6">
                  <a:lumMod val="50000"/>
                </a:schemeClr>
              </a:solidFill>
            </a:rPr>
            <a:t>3</a:t>
          </a:r>
          <a:endParaRPr lang="ru-RU" sz="6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62175" y="2594611"/>
        <a:ext cx="3033712" cy="1297303"/>
      </dsp:txXfrm>
    </dsp:sp>
    <dsp:sp modelId="{7573F3F9-315F-4234-8BCF-3E73B9A1C643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Программно-целевой метод бюджетного планирования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эффективной бюджетной политики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0"/>
        <a:ext cx="3033712" cy="1297307"/>
      </dsp:txXfrm>
    </dsp:sp>
    <dsp:sp modelId="{A8ADE87C-6F24-4312-A635-F1F0D7A41182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</a:t>
          </a:r>
          <a:r>
            <a:rPr lang="ru-RU" sz="1600" b="1" kern="1200" dirty="0" err="1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дотационности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бюджета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1297307"/>
        <a:ext cx="3033712" cy="1297303"/>
      </dsp:txXfrm>
    </dsp:sp>
    <dsp:sp modelId="{414E01E3-F461-4495-A29A-97499A38B4FD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стимулов по наращиванию собственной доходной базы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в полном объеме социальных обязательств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5887" y="2594611"/>
        <a:ext cx="3033712" cy="12973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4626C-62F6-419C-AEF3-15D49B124892}">
      <dsp:nvSpPr>
        <dsp:cNvPr id="0" name=""/>
        <dsp:cNvSpPr/>
      </dsp:nvSpPr>
      <dsp:spPr>
        <a:xfrm>
          <a:off x="848137" y="496971"/>
          <a:ext cx="1918148" cy="55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7030A0"/>
              </a:solidFill>
            </a:rPr>
            <a:t>Выплата муниципальной пенсии за выслугу </a:t>
          </a:r>
          <a:r>
            <a:rPr lang="ru-RU" sz="1200" kern="1200" dirty="0" smtClean="0">
              <a:solidFill>
                <a:srgbClr val="7030A0"/>
              </a:solidFill>
            </a:rPr>
            <a:t>лет.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848137" y="496971"/>
        <a:ext cx="1918148" cy="553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8D1B8-BEC4-4630-B939-EE5C7BFFBB27}">
      <dsp:nvSpPr>
        <dsp:cNvPr id="0" name=""/>
        <dsp:cNvSpPr/>
      </dsp:nvSpPr>
      <dsp:spPr>
        <a:xfrm>
          <a:off x="0" y="1767545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5BB65-50E6-4F56-AB9B-36B0DF2F78BE}">
      <dsp:nvSpPr>
        <dsp:cNvPr id="0" name=""/>
        <dsp:cNvSpPr/>
      </dsp:nvSpPr>
      <dsp:spPr>
        <a:xfrm>
          <a:off x="206848" y="0"/>
          <a:ext cx="4007711" cy="19237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0760" y="93912"/>
        <a:ext cx="3819887" cy="1735974"/>
      </dsp:txXfrm>
    </dsp:sp>
    <dsp:sp modelId="{7F9D067F-157F-454D-AD01-2B82F499F4FE}">
      <dsp:nvSpPr>
        <dsp:cNvPr id="0" name=""/>
        <dsp:cNvSpPr/>
      </dsp:nvSpPr>
      <dsp:spPr>
        <a:xfrm>
          <a:off x="0" y="250493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7160B-4E5B-46E3-BEDB-5D0714A32439}">
      <dsp:nvSpPr>
        <dsp:cNvPr id="0" name=""/>
        <dsp:cNvSpPr/>
      </dsp:nvSpPr>
      <dsp:spPr>
        <a:xfrm>
          <a:off x="210728" y="225401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2022год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84,0тыс.руб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35226" y="2278509"/>
        <a:ext cx="2901196" cy="452844"/>
      </dsp:txXfrm>
    </dsp:sp>
    <dsp:sp modelId="{C3EA5BB5-4273-474E-A8A3-5AE5819773C1}">
      <dsp:nvSpPr>
        <dsp:cNvPr id="0" name=""/>
        <dsp:cNvSpPr/>
      </dsp:nvSpPr>
      <dsp:spPr>
        <a:xfrm>
          <a:off x="0" y="327605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B3E3-FB60-4855-98AC-214BC4391AA0}">
      <dsp:nvSpPr>
        <dsp:cNvPr id="0" name=""/>
        <dsp:cNvSpPr/>
      </dsp:nvSpPr>
      <dsp:spPr>
        <a:xfrm>
          <a:off x="210728" y="302513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rPr>
            <a:t>2023</a:t>
          </a:r>
          <a:r>
            <a:rPr lang="ru-RU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год-0,0тыс.руб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26" y="3049629"/>
        <a:ext cx="2901196" cy="452844"/>
      </dsp:txXfrm>
    </dsp:sp>
    <dsp:sp modelId="{B5DEE424-C0E0-4FAB-B724-F130FE92A42B}">
      <dsp:nvSpPr>
        <dsp:cNvPr id="0" name=""/>
        <dsp:cNvSpPr/>
      </dsp:nvSpPr>
      <dsp:spPr>
        <a:xfrm>
          <a:off x="0" y="4047171"/>
          <a:ext cx="4214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0FBF7-192B-4653-91B5-ACE9A907C00D}">
      <dsp:nvSpPr>
        <dsp:cNvPr id="0" name=""/>
        <dsp:cNvSpPr/>
      </dsp:nvSpPr>
      <dsp:spPr>
        <a:xfrm>
          <a:off x="210728" y="3796251"/>
          <a:ext cx="2950192" cy="50184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1000"/>
                <a:satMod val="255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255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1510" tIns="0" rIns="11151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2024 год-           0,0 </a:t>
          </a:r>
          <a:r>
            <a:rPr lang="ru-RU" sz="2400" b="1" kern="1200" dirty="0" err="1" smtClean="0">
              <a:solidFill>
                <a:srgbClr val="FF0000"/>
              </a:solidFill>
            </a:rPr>
            <a:t>тыс.руб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235226" y="3820749"/>
        <a:ext cx="29011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0" y="-195515"/>
          <a:ext cx="4148712" cy="5287574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</a:t>
          </a:r>
          <a:r>
            <a:rPr lang="ru-RU" sz="1400" kern="1200" dirty="0" err="1" smtClean="0">
              <a:solidFill>
                <a:srgbClr val="7030A0"/>
              </a:solidFill>
            </a:rPr>
            <a:t>офилактических</a:t>
          </a:r>
          <a:r>
            <a:rPr lang="ru-RU" sz="1400" kern="1200" dirty="0" smtClean="0">
              <a:solidFill>
                <a:srgbClr val="7030A0"/>
              </a:solidFill>
            </a:rPr>
            <a:t> </a:t>
          </a:r>
          <a:r>
            <a:rPr lang="ru-RU" sz="1400" kern="1200" dirty="0" smtClean="0">
              <a:solidFill>
                <a:srgbClr val="7030A0"/>
              </a:solidFill>
            </a:rPr>
            <a:t>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400" kern="1200" dirty="0">
            <a:solidFill>
              <a:srgbClr val="7030A0"/>
            </a:solidFill>
          </a:endParaRPr>
        </a:p>
      </dsp:txBody>
      <dsp:txXfrm>
        <a:off x="518589" y="323074"/>
        <a:ext cx="3370829" cy="4250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0E9F4-03E0-47B7-8255-41AF3A5A536F}">
      <dsp:nvSpPr>
        <dsp:cNvPr id="0" name=""/>
        <dsp:cNvSpPr/>
      </dsp:nvSpPr>
      <dsp:spPr>
        <a:xfrm>
          <a:off x="0" y="1021"/>
          <a:ext cx="4038600" cy="853734"/>
        </a:xfrm>
        <a:prstGeom prst="round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Иные 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 на содержание автомобильных дорог общего пользования местного значения </a:t>
          </a:r>
          <a:r>
            <a:rPr lang="ru-RU" sz="14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</a:t>
          </a:r>
          <a:endParaRPr lang="ru-RU" sz="14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76" y="42697"/>
        <a:ext cx="3955248" cy="770382"/>
      </dsp:txXfrm>
    </dsp:sp>
    <dsp:sp modelId="{7DA9B6F5-BB1A-4BFE-B03C-E81CFF9D5777}">
      <dsp:nvSpPr>
        <dsp:cNvPr id="0" name=""/>
        <dsp:cNvSpPr/>
      </dsp:nvSpPr>
      <dsp:spPr>
        <a:xfrm>
          <a:off x="0" y="867889"/>
          <a:ext cx="4038600" cy="85373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2022 год – 1864,9тыс.руб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41676" y="909565"/>
        <a:ext cx="3955248" cy="770382"/>
      </dsp:txXfrm>
    </dsp:sp>
    <dsp:sp modelId="{2FFFB3FB-EB4D-482F-8506-A2C31138193C}">
      <dsp:nvSpPr>
        <dsp:cNvPr id="0" name=""/>
        <dsp:cNvSpPr/>
      </dsp:nvSpPr>
      <dsp:spPr>
        <a:xfrm>
          <a:off x="0" y="1749950"/>
          <a:ext cx="4038600" cy="853734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2023  год- 1864,9ыс.руб.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1791626"/>
        <a:ext cx="3955248" cy="770382"/>
      </dsp:txXfrm>
    </dsp:sp>
    <dsp:sp modelId="{F86D6D38-D899-4231-9CFB-F93AE64D4D3C}">
      <dsp:nvSpPr>
        <dsp:cNvPr id="0" name=""/>
        <dsp:cNvSpPr/>
      </dsp:nvSpPr>
      <dsp:spPr>
        <a:xfrm>
          <a:off x="0" y="2601627"/>
          <a:ext cx="4038600" cy="853734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</a:rPr>
            <a:t>2024 год- 1864,9тыс.руб.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41676" y="2643303"/>
        <a:ext cx="3955248" cy="7703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F4382-4204-44F2-87E1-2F4248166517}">
      <dsp:nvSpPr>
        <dsp:cNvPr id="0" name=""/>
        <dsp:cNvSpPr/>
      </dsp:nvSpPr>
      <dsp:spPr>
        <a:xfrm>
          <a:off x="-53092" y="0"/>
          <a:ext cx="4148976" cy="3297549"/>
        </a:xfrm>
        <a:prstGeom prst="horizontalScroll">
          <a:avLst/>
        </a:prstGeom>
        <a:solidFill>
          <a:srgbClr val="FFC00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 на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содержанрие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автомобильных дорог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2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Меркуловского</a:t>
          </a:r>
          <a:r>
            <a:rPr lang="ru-RU" sz="12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поселения.</a:t>
          </a:r>
          <a:endParaRPr lang="ru-RU" sz="12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102" y="412194"/>
        <a:ext cx="3530685" cy="2473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70550" y="1983417"/>
          <a:ext cx="768559" cy="56669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03.08.2023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47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811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828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902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696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08469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2650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9572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634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68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740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926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1246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9233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168824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99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0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59231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2549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6311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2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23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2533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791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459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534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778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70584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33099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77214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984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8972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7668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1941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649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090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1623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2368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2656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4945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055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5474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4512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316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82215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7310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1892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35595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145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95210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154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59175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60755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60082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3239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7193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641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8585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0512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87449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03.08.2023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061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03.08.2023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chart" Target="../charts/chart15.xm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microsoft.com/office/2007/relationships/diagramDrawing" Target="../diagrams/drawing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4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Меркуловский 21.09.2018.jpg"/>
          <p:cNvPicPr>
            <a:picLocks noChangeAspect="1" noChangeArrowheads="1"/>
          </p:cNvPicPr>
          <p:nvPr/>
        </p:nvPicPr>
        <p:blipFill>
          <a:blip r:embed="rId2" cstate="print"/>
          <a:srcRect t="9051" r="-44"/>
          <a:stretch>
            <a:fillRect/>
          </a:stretch>
        </p:blipFill>
        <p:spPr bwMode="auto">
          <a:xfrm>
            <a:off x="0" y="1"/>
            <a:ext cx="9144000" cy="6857999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rgbClr val="0A0FE0"/>
            </a:solidFill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16833"/>
            <a:ext cx="8458200" cy="216023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изменений в бюджет для граждан</a:t>
            </a:r>
          </a:p>
          <a:p>
            <a:pPr algn="ctr" eaLnBrk="1" hangingPunct="1"/>
            <a:r>
              <a:rPr lang="ru-RU" sz="33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2023 год и на плановый период 2024 и 2025 годов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833757497"/>
              </p:ext>
            </p:extLst>
          </p:nvPr>
        </p:nvGraphicFramePr>
        <p:xfrm>
          <a:off x="457200" y="1828800"/>
          <a:ext cx="847953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86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жилищно-коммунальное хозяйство</a:t>
            </a:r>
            <a:endParaRPr lang="ru-RU" sz="25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41200" cy="1503752"/>
          </a:xfrm>
          <a:blipFill>
            <a:blip r:embed="rId2"/>
            <a:tile tx="0" ty="0" sx="100000" sy="100000" flip="none" algn="tl"/>
          </a:blipFill>
          <a:effectLst>
            <a:softEdge rad="12700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65552581"/>
              </p:ext>
            </p:extLst>
          </p:nvPr>
        </p:nvGraphicFramePr>
        <p:xfrm>
          <a:off x="0" y="2852936"/>
          <a:ext cx="8107264" cy="375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" t="11151"/>
          <a:stretch/>
        </p:blipFill>
        <p:spPr>
          <a:xfrm>
            <a:off x="5895241" y="2385480"/>
            <a:ext cx="3101629" cy="2091422"/>
          </a:xfrm>
          <a:prstGeom prst="rect">
            <a:avLst/>
          </a:prstGeom>
          <a:effectLst>
            <a:softEdge rad="203200"/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6" t="12283" r="16138" b="12283"/>
          <a:stretch/>
        </p:blipFill>
        <p:spPr>
          <a:xfrm>
            <a:off x="6444208" y="5404933"/>
            <a:ext cx="2597572" cy="144607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" t="22327"/>
          <a:stretch/>
        </p:blipFill>
        <p:spPr>
          <a:xfrm>
            <a:off x="0" y="1462714"/>
            <a:ext cx="2996583" cy="1323452"/>
          </a:xfrm>
          <a:prstGeom prst="rect">
            <a:avLst/>
          </a:prstGeom>
          <a:effectLst>
            <a:softEdge rad="88900"/>
          </a:effectLst>
          <a:scene3d>
            <a:camera prst="isometricOffAxis1Right"/>
            <a:lightRig rig="freezing" dir="t"/>
          </a:scene3d>
        </p:spPr>
      </p:pic>
    </p:spTree>
    <p:extLst>
      <p:ext uri="{BB962C8B-B14F-4D97-AF65-F5344CB8AC3E}">
        <p14:creationId xmlns=""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7183896"/>
              </p:ext>
            </p:extLst>
          </p:nvPr>
        </p:nvGraphicFramePr>
        <p:xfrm>
          <a:off x="0" y="2764460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2714620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5" y="944474"/>
            <a:ext cx="2775399" cy="205780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85410175"/>
              </p:ext>
            </p:extLst>
          </p:nvPr>
        </p:nvGraphicFramePr>
        <p:xfrm>
          <a:off x="6300193" y="5805264"/>
          <a:ext cx="2843808" cy="106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63272" cy="79208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103092802"/>
              </p:ext>
            </p:extLst>
          </p:nvPr>
        </p:nvGraphicFramePr>
        <p:xfrm>
          <a:off x="278852" y="1484784"/>
          <a:ext cx="42145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42621957"/>
              </p:ext>
            </p:extLst>
          </p:nvPr>
        </p:nvGraphicFramePr>
        <p:xfrm>
          <a:off x="4788024" y="1124744"/>
          <a:ext cx="41487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321243"/>
            <a:ext cx="4572000" cy="55519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24" y="645036"/>
            <a:ext cx="8229600" cy="1066800"/>
          </a:xfrm>
          <a:gradFill>
            <a:gsLst>
              <a:gs pos="0">
                <a:schemeClr val="accent2">
                  <a:alpha val="90000"/>
                  <a:hueOff val="0"/>
                  <a:satOff val="0"/>
                  <a:lumOff val="0"/>
                  <a:alphaOff val="0"/>
                  <a:tint val="1000"/>
                  <a:satMod val="255000"/>
                </a:schemeClr>
              </a:gs>
              <a:gs pos="32000">
                <a:schemeClr val="accent2">
                  <a:alpha val="90000"/>
                  <a:hueOff val="0"/>
                  <a:satOff val="0"/>
                  <a:lumOff val="0"/>
                  <a:alphaOff val="0"/>
                  <a:tint val="12000"/>
                  <a:satMod val="255000"/>
                </a:schemeClr>
              </a:gs>
              <a:gs pos="100000">
                <a:schemeClr val="accent2">
                  <a:alpha val="90000"/>
                  <a:hueOff val="0"/>
                  <a:satOff val="0"/>
                  <a:lumOff val="0"/>
                  <a:alphaOff val="0"/>
                  <a:tint val="45000"/>
                  <a:satMod val="250000"/>
                </a:schemeClr>
              </a:gs>
            </a:gsLst>
            <a:path path="circle">
              <a:fillToRect l="-40000" t="-90000" r="140000" b="190000"/>
            </a:path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автомобильных дорог поселения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17196979"/>
              </p:ext>
            </p:extLst>
          </p:nvPr>
        </p:nvGraphicFramePr>
        <p:xfrm>
          <a:off x="457200" y="1988840"/>
          <a:ext cx="403860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78219288"/>
              </p:ext>
            </p:extLst>
          </p:nvPr>
        </p:nvGraphicFramePr>
        <p:xfrm>
          <a:off x="4650100" y="1711836"/>
          <a:ext cx="4042792" cy="329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72" y="4581128"/>
            <a:ext cx="3394720" cy="2134020"/>
          </a:xfrm>
          <a:prstGeom prst="rect">
            <a:avLst/>
          </a:prstGeom>
          <a:effectLst>
            <a:softEdge rad="1524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1060"/>
            <a:ext cx="2414634" cy="16343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74767"/>
            <a:ext cx="2451525" cy="1634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930" y="2360741"/>
            <a:ext cx="898835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4800" b="1" dirty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СПАСИБО ЗА </a:t>
            </a:r>
            <a:r>
              <a:rPr lang="ru-RU" sz="4800" b="1" dirty="0" smtClean="0">
                <a:ln/>
                <a:solidFill>
                  <a:srgbClr val="FF0000"/>
                </a:solidFill>
                <a:latin typeface="Arial Black" panose="020B0A04020102020204" pitchFamily="34" charset="0"/>
              </a:rPr>
              <a:t>ВНИМАНИЕ</a:t>
            </a:r>
            <a:endParaRPr lang="ru-RU" sz="4800" b="1" dirty="0">
              <a:ln/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" t="28678" r="2700" b="32185"/>
          <a:stretch/>
        </p:blipFill>
        <p:spPr>
          <a:xfrm>
            <a:off x="-1" y="7996"/>
            <a:ext cx="9176221" cy="1548796"/>
          </a:xfrm>
          <a:prstGeom prst="rect">
            <a:avLst/>
          </a:prstGeom>
          <a:effectLst/>
        </p:spPr>
      </p:pic>
      <p:sp>
        <p:nvSpPr>
          <p:cNvPr id="10" name="TextBox 9"/>
          <p:cNvSpPr txBox="1"/>
          <p:nvPr/>
        </p:nvSpPr>
        <p:spPr>
          <a:xfrm>
            <a:off x="2531394" y="4229812"/>
            <a:ext cx="388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A0FE0"/>
                </a:solidFill>
              </a:rPr>
              <a:t>Муниципальное  образование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«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Меркуловское</a:t>
            </a:r>
            <a:r>
              <a:rPr lang="ru-RU" sz="1400" b="1" dirty="0">
                <a:solidFill>
                  <a:srgbClr val="0A0FE0"/>
                </a:solidFill>
              </a:rPr>
              <a:t> сельское поселение»</a:t>
            </a: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346261 Ростовская область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Шолоховский район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хутор </a:t>
            </a:r>
            <a:r>
              <a:rPr lang="ru-RU" sz="1400" b="1" dirty="0" err="1">
                <a:solidFill>
                  <a:srgbClr val="0A0FE0"/>
                </a:solidFill>
              </a:rPr>
              <a:t>Меркуловский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</a:t>
            </a:r>
            <a:r>
              <a:rPr lang="ru-RU" sz="1400" b="1" dirty="0" smtClean="0">
                <a:solidFill>
                  <a:srgbClr val="0A0FE0"/>
                </a:solidFill>
              </a:rPr>
              <a:t>переулок </a:t>
            </a:r>
            <a:r>
              <a:rPr lang="ru-RU" sz="1400" b="1" dirty="0">
                <a:solidFill>
                  <a:srgbClr val="0A0FE0"/>
                </a:solidFill>
              </a:rPr>
              <a:t>Победы, 5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Телефон 8(86353) 78-1-42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факс  8(86353)78-1-32 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E-</a:t>
            </a:r>
            <a:r>
              <a:rPr lang="ru-RU" sz="1400" b="1" dirty="0" err="1">
                <a:solidFill>
                  <a:srgbClr val="0A0FE0"/>
                </a:solidFill>
              </a:rPr>
              <a:t>mail</a:t>
            </a:r>
            <a:r>
              <a:rPr lang="ru-RU" sz="1400" b="1" dirty="0">
                <a:solidFill>
                  <a:srgbClr val="0A0FE0"/>
                </a:solidFill>
              </a:rPr>
              <a:t>: sp43081@.donpac.ru</a:t>
            </a:r>
            <a:endParaRPr lang="ru-RU" sz="1400" dirty="0">
              <a:solidFill>
                <a:srgbClr val="0A0FE0"/>
              </a:solidFill>
            </a:endParaRPr>
          </a:p>
          <a:p>
            <a:pPr algn="ctr"/>
            <a:r>
              <a:rPr lang="ru-RU" sz="1400" b="1" dirty="0">
                <a:solidFill>
                  <a:srgbClr val="0A0FE0"/>
                </a:solidFill>
              </a:rPr>
              <a:t>    http://merkulovskoesp.ru/</a:t>
            </a:r>
            <a:endParaRPr lang="ru-RU" sz="1400" dirty="0">
              <a:solidFill>
                <a:srgbClr val="0A0FE0"/>
              </a:solidFill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74" y="4671749"/>
            <a:ext cx="2197036" cy="146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64530"/>
            <a:ext cx="2207866" cy="1471910"/>
          </a:xfrm>
          <a:prstGeom prst="rect">
            <a:avLst/>
          </a:prstGeom>
        </p:spPr>
      </p:pic>
      <p:sp>
        <p:nvSpPr>
          <p:cNvPr id="15" name="Надпись 1"/>
          <p:cNvSpPr txBox="1"/>
          <p:nvPr/>
        </p:nvSpPr>
        <p:spPr>
          <a:xfrm>
            <a:off x="-349651" y="3537763"/>
            <a:ext cx="9875520" cy="692049"/>
          </a:xfrm>
          <a:prstGeom prst="rect">
            <a:avLst/>
          </a:prstGeom>
          <a:noFill/>
          <a:ln>
            <a:noFill/>
          </a:ln>
          <a:effectLst>
            <a:glow rad="876300">
              <a:schemeClr val="bg1"/>
            </a:glo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n>
                  <a:noFill/>
                </a:ln>
                <a:solidFill>
                  <a:srgbClr val="9BBB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930" y="5733255"/>
            <a:ext cx="2304387" cy="9989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54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just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2023 год и плановый период 2024 - 2025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2023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бюджета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 на 2023 год и на плановый период 2024 и 2025 годов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897539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19195"/>
            <a:ext cx="7902620" cy="10610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1757043"/>
              </p:ext>
            </p:extLst>
          </p:nvPr>
        </p:nvGraphicFramePr>
        <p:xfrm>
          <a:off x="500034" y="2285992"/>
          <a:ext cx="8280920" cy="4594148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3662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3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9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68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85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13177,8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13856,1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10930,0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10492,6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3873,0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3559,1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3671,6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9304,8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10297,0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7325,8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6821,0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13406,8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14337,2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10930,0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10492,6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481,1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481,1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76651633"/>
              </p:ext>
            </p:extLst>
          </p:nvPr>
        </p:nvGraphicFramePr>
        <p:xfrm>
          <a:off x="300577" y="2419072"/>
          <a:ext cx="8447887" cy="434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522152347"/>
              </p:ext>
            </p:extLst>
          </p:nvPr>
        </p:nvGraphicFramePr>
        <p:xfrm>
          <a:off x="412352" y="936244"/>
          <a:ext cx="8524384" cy="537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3873,0 </a:t>
            </a:r>
            <a:r>
              <a:rPr lang="ru-RU" dirty="0" err="1" smtClean="0"/>
              <a:t>т.р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976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3559,1т.р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34658"/>
            <a:ext cx="149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3604,2 </a:t>
            </a:r>
            <a:r>
              <a:rPr lang="ru-RU" dirty="0" err="1" smtClean="0"/>
              <a:t>т.р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3212975"/>
            <a:ext cx="149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3671,6т.р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58" y="735594"/>
            <a:ext cx="1387532" cy="1803792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3170709"/>
              </p:ext>
            </p:extLst>
          </p:nvPr>
        </p:nvGraphicFramePr>
        <p:xfrm>
          <a:off x="142843" y="2682493"/>
          <a:ext cx="8442075" cy="407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2023-2025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785926"/>
          <a:ext cx="9144000" cy="473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7900546"/>
              </p:ext>
            </p:extLst>
          </p:nvPr>
        </p:nvGraphicFramePr>
        <p:xfrm>
          <a:off x="0" y="1857364"/>
          <a:ext cx="9153556" cy="500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55496767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Меркуловского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Шолоховского района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муниципальных  программ в 2023-2025годах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830</Words>
  <Application>Microsoft Office PowerPoint</Application>
  <PresentationFormat>Экран (4:3)</PresentationFormat>
  <Paragraphs>182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1_Городская</vt:lpstr>
      <vt:lpstr>2_Городская</vt:lpstr>
      <vt:lpstr>3_Городская</vt:lpstr>
      <vt:lpstr>4_Городская</vt:lpstr>
      <vt:lpstr>5_Городская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2023 год и на плановый период 2024 и 2025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</vt:lpstr>
      <vt:lpstr>Динамика расходов бюджета Меркуловского сельского поселения Шолоховского района   в 2023-2025 годах</vt:lpstr>
      <vt:lpstr>Расходы бюджета Меркуловского сельского поселения Шолоховского района на реализацию муниципальных  программ в 2023-2025годах</vt:lpstr>
      <vt:lpstr>Расходы бюджета Меркуловского сельского поселения Шолоховского района в 2023 году</vt:lpstr>
      <vt:lpstr>Расходы бюджета Меркуловского сельского поселения Шолоховского района на жилищно-коммунальное хозяйство</vt:lpstr>
      <vt:lpstr>Динамика расходов бюджета  Меркуловского сельского поселения Шолоховского района района  на культуру</vt:lpstr>
      <vt:lpstr>Динамика расходов бюджета  Меркуловского сельского поселения Шолоховского района района на  социальную политику</vt:lpstr>
      <vt:lpstr>Национальная безопасность и правоохранительная деятельность</vt:lpstr>
      <vt:lpstr>Содержание автомобильных дорог поселения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290</cp:revision>
  <cp:lastPrinted>2013-05-16T06:09:56Z</cp:lastPrinted>
  <dcterms:created xsi:type="dcterms:W3CDTF">2013-05-13T09:45:35Z</dcterms:created>
  <dcterms:modified xsi:type="dcterms:W3CDTF">2023-08-03T08:24:31Z</dcterms:modified>
</cp:coreProperties>
</file>