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68"/>
          <c:y val="0.10120529466579099"/>
          <c:w val="0.78472992224226745"/>
          <c:h val="0.69710384566452999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3177,8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13177.8</c:v>
                </c:pt>
                <c:pt idx="1">
                  <c:v>9310.2000000000007</c:v>
                </c:pt>
                <c:pt idx="2">
                  <c:v>8936.6</c:v>
                </c:pt>
                <c:pt idx="3">
                  <c:v>8742.7000000000007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dLbls/>
        <c:gapWidth val="65"/>
        <c:shape val="cylinder"/>
        <c:axId val="80010240"/>
        <c:axId val="177488640"/>
        <c:axId val="0"/>
      </c:bar3DChart>
      <c:catAx>
        <c:axId val="80010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88640"/>
        <c:crosses val="autoZero"/>
        <c:auto val="1"/>
        <c:lblAlgn val="ctr"/>
        <c:lblOffset val="100"/>
        <c:tickLblSkip val="1"/>
        <c:tickMarkSkip val="1"/>
      </c:catAx>
      <c:valAx>
        <c:axId val="177488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1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dLbls/>
        <c:shape val="cylinder"/>
        <c:axId val="176689920"/>
        <c:axId val="176691456"/>
        <c:axId val="0"/>
      </c:bar3DChart>
      <c:catAx>
        <c:axId val="176689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691456"/>
        <c:crosses val="autoZero"/>
        <c:auto val="1"/>
        <c:lblAlgn val="ctr"/>
        <c:lblOffset val="100"/>
      </c:catAx>
      <c:valAx>
        <c:axId val="176691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68992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dLbls/>
        <c:shape val="cylinder"/>
        <c:axId val="176822912"/>
        <c:axId val="176861568"/>
        <c:axId val="0"/>
      </c:bar3DChart>
      <c:catAx>
        <c:axId val="176822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861568"/>
        <c:crosses val="autoZero"/>
        <c:auto val="1"/>
        <c:lblAlgn val="ctr"/>
        <c:lblOffset val="100"/>
      </c:catAx>
      <c:valAx>
        <c:axId val="1768615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8229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dLbls/>
        <c:shape val="cylinder"/>
        <c:axId val="176708608"/>
        <c:axId val="176863872"/>
        <c:axId val="0"/>
      </c:bar3DChart>
      <c:catAx>
        <c:axId val="176708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863872"/>
        <c:crosses val="autoZero"/>
        <c:auto val="1"/>
        <c:lblAlgn val="ctr"/>
        <c:lblOffset val="100"/>
      </c:catAx>
      <c:valAx>
        <c:axId val="176863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70860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738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430,8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26-41E1-A0E9-FF557264EF5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367,1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374,6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430.8</c:v>
                </c:pt>
                <c:pt idx="1">
                  <c:v>367.1</c:v>
                </c:pt>
                <c:pt idx="2">
                  <c:v>374.6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dLbls/>
        <c:shape val="cylinder"/>
        <c:axId val="176485888"/>
        <c:axId val="176546944"/>
        <c:axId val="0"/>
      </c:bar3DChart>
      <c:catAx>
        <c:axId val="176485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546944"/>
        <c:crosses val="autoZero"/>
        <c:auto val="1"/>
        <c:lblAlgn val="ctr"/>
        <c:lblOffset val="100"/>
      </c:catAx>
      <c:valAx>
        <c:axId val="176546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48588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7945E-2"/>
          <c:y val="3.7463027457497307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195E-2"/>
                  <c:y val="-0.303489637515023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2890,8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606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238,5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589,9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2890.8</c:v>
                </c:pt>
                <c:pt idx="2">
                  <c:v>2238.5</c:v>
                </c:pt>
                <c:pt idx="3">
                  <c:v>2589.9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dLbls/>
        <c:shape val="box"/>
        <c:axId val="176751744"/>
        <c:axId val="176753280"/>
        <c:axId val="0"/>
      </c:bar3DChart>
      <c:catAx>
        <c:axId val="1767517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753280"/>
        <c:crosses val="autoZero"/>
        <c:auto val="1"/>
        <c:lblAlgn val="ctr"/>
        <c:lblOffset val="100"/>
      </c:catAx>
      <c:valAx>
        <c:axId val="176753280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6751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484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294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dLbls/>
        <c:shape val="cylinder"/>
        <c:axId val="177447680"/>
        <c:axId val="177449216"/>
        <c:axId val="0"/>
      </c:bar3DChart>
      <c:catAx>
        <c:axId val="177447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7449216"/>
        <c:crosses val="autoZero"/>
        <c:auto val="1"/>
        <c:lblAlgn val="ctr"/>
        <c:lblOffset val="100"/>
      </c:catAx>
      <c:valAx>
        <c:axId val="177449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74476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</a:t>
            </a:r>
            <a:r>
              <a:rPr lang="ru-RU" dirty="0" smtClean="0"/>
              <a:t>проект бюджета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41"/>
          <c:y val="0.44182824803149606"/>
          <c:w val="0.72580889107612434"/>
          <c:h val="0.4114426673228368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2022</c:v>
                </c:pt>
                <c:pt idx="1">
                  <c:v>План 2023 </c:v>
                </c:pt>
                <c:pt idx="2">
                  <c:v>План 2024</c:v>
                </c:pt>
                <c:pt idx="3">
                  <c:v>план 2025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3873</c:v>
                </c:pt>
                <c:pt idx="1">
                  <c:v>3559.1</c:v>
                </c:pt>
                <c:pt idx="2">
                  <c:v>3604.2</c:v>
                </c:pt>
                <c:pt idx="3">
                  <c:v>3671.6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dLbls/>
        <c:gapWidth val="154"/>
        <c:gapDepth val="0"/>
        <c:shape val="pyramid"/>
        <c:axId val="178004352"/>
        <c:axId val="178005888"/>
        <c:axId val="175852608"/>
      </c:bar3DChart>
      <c:catAx>
        <c:axId val="1780043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005888"/>
        <c:crosses val="autoZero"/>
        <c:auto val="1"/>
        <c:lblAlgn val="ctr"/>
        <c:lblOffset val="100"/>
      </c:catAx>
      <c:valAx>
        <c:axId val="1780058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004352"/>
        <c:crosses val="autoZero"/>
        <c:crossBetween val="between"/>
      </c:valAx>
      <c:serAx>
        <c:axId val="1758526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005888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4"/>
          <c:y val="8.876640419947511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304,8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1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5751,1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1-4085-921D-8E7344B258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51-4085-921D-8E7344B2580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071,1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20245год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9304.7999999999993</c:v>
                </c:pt>
                <c:pt idx="1">
                  <c:v>5751.1</c:v>
                </c:pt>
                <c:pt idx="2">
                  <c:v>5332.4</c:v>
                </c:pt>
                <c:pt idx="3">
                  <c:v>5071.1000000000004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dLbls/>
        <c:gapWidth val="155"/>
        <c:gapDepth val="201"/>
        <c:shape val="box"/>
        <c:axId val="178144768"/>
        <c:axId val="178146304"/>
        <c:axId val="0"/>
      </c:bar3DChart>
      <c:catAx>
        <c:axId val="1781447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78146304"/>
        <c:crosses val="autoZero"/>
        <c:auto val="1"/>
        <c:lblAlgn val="ctr"/>
        <c:lblOffset val="100"/>
      </c:catAx>
      <c:valAx>
        <c:axId val="1781463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781447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7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66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8376.7999999999975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dLbls/>
        <c:shape val="cylinder"/>
        <c:axId val="178344704"/>
        <c:axId val="178346240"/>
        <c:axId val="0"/>
      </c:bar3DChart>
      <c:catAx>
        <c:axId val="178344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8346240"/>
        <c:crosses val="autoZero"/>
        <c:auto val="1"/>
        <c:lblAlgn val="ctr"/>
        <c:lblOffset val="100"/>
      </c:catAx>
      <c:valAx>
        <c:axId val="1783462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83447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77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67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dLbls/>
        <c:shape val="cylinder"/>
        <c:axId val="178246016"/>
        <c:axId val="178247552"/>
        <c:axId val="0"/>
      </c:bar3DChart>
      <c:catAx>
        <c:axId val="178246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8247552"/>
        <c:crosses val="autoZero"/>
        <c:auto val="1"/>
        <c:lblAlgn val="ctr"/>
        <c:lblOffset val="100"/>
      </c:catAx>
      <c:valAx>
        <c:axId val="178247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824601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dLbls/>
        <c:shape val="cylinder"/>
        <c:axId val="178199168"/>
        <c:axId val="80949632"/>
        <c:axId val="0"/>
      </c:bar3DChart>
      <c:catAx>
        <c:axId val="178199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949632"/>
        <c:crosses val="autoZero"/>
        <c:auto val="1"/>
        <c:lblAlgn val="ctr"/>
        <c:lblOffset val="100"/>
      </c:catAx>
      <c:valAx>
        <c:axId val="809496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81991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13406,8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9310,2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8936,6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32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8742,7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13406.8</c:v>
                </c:pt>
                <c:pt idx="1">
                  <c:v>9310.2000000000007</c:v>
                </c:pt>
                <c:pt idx="2">
                  <c:v>8936.6</c:v>
                </c:pt>
                <c:pt idx="3">
                  <c:v>8742.7000000000007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dLbls/>
        <c:shape val="cylinder"/>
        <c:axId val="80995456"/>
        <c:axId val="80996992"/>
        <c:axId val="0"/>
      </c:bar3DChart>
      <c:catAx>
        <c:axId val="80995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996992"/>
        <c:crosses val="autoZero"/>
        <c:auto val="1"/>
        <c:lblAlgn val="ctr"/>
        <c:lblOffset val="100"/>
      </c:catAx>
      <c:valAx>
        <c:axId val="80996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9954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278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9274,6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F0-457A-8881-E0E83542FD06}"/>
                </c:ext>
              </c:extLst>
            </c:dLbl>
            <c:dLbl>
              <c:idx val="1"/>
              <c:layout>
                <c:manualLayout>
                  <c:x val="-1.5688744789254321E-3"/>
                  <c:y val="-0.321008056950832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8730,3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09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8362,1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9274.6</c:v>
                </c:pt>
                <c:pt idx="1">
                  <c:v>8730.2999999999993</c:v>
                </c:pt>
                <c:pt idx="2">
                  <c:v>8362.1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dLbls/>
        <c:shape val="pyramid"/>
        <c:axId val="82038144"/>
        <c:axId val="82048128"/>
        <c:axId val="0"/>
      </c:bar3DChart>
      <c:catAx>
        <c:axId val="82038144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2048128"/>
        <c:crosses val="autoZero"/>
        <c:auto val="1"/>
        <c:lblAlgn val="ctr"/>
        <c:lblOffset val="100"/>
        <c:tickLblSkip val="1"/>
        <c:tickMarkSkip val="1"/>
      </c:catAx>
      <c:valAx>
        <c:axId val="82048128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2038144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 год-9310,2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год-9310,2 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315</c:v>
                </c:pt>
                <c:pt idx="1">
                  <c:v>252.8</c:v>
                </c:pt>
                <c:pt idx="2">
                  <c:v>2890.8</c:v>
                </c:pt>
                <c:pt idx="3">
                  <c:v>10</c:v>
                </c:pt>
                <c:pt idx="4">
                  <c:v>1888.1</c:v>
                </c:pt>
                <c:pt idx="5">
                  <c:v>430.8</c:v>
                </c:pt>
                <c:pt idx="6">
                  <c:v>3457.7</c:v>
                </c:pt>
                <c:pt idx="7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год-9310,2 тыс.руб.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 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65,0тыс.руб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2024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год- 0 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2025 </a:t>
          </a:r>
          <a:r>
            <a:rPr lang="ru-RU" sz="2400" b="1" dirty="0" smtClean="0">
              <a:solidFill>
                <a:srgbClr val="FF0000"/>
              </a:solidFill>
            </a:rPr>
            <a:t>год- </a:t>
          </a:r>
          <a:r>
            <a:rPr lang="ru-RU" sz="2400" b="1" dirty="0" smtClean="0">
              <a:solidFill>
                <a:srgbClr val="FF0000"/>
              </a:solidFill>
            </a:rPr>
            <a:t> 0,0 </a:t>
          </a:r>
          <a:r>
            <a:rPr lang="ru-RU" sz="2400" b="1" dirty="0" smtClean="0">
              <a:solidFill>
                <a:srgbClr val="FF0000"/>
              </a:solidFill>
            </a:rPr>
            <a:t>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2023 </a:t>
          </a:r>
          <a:r>
            <a:rPr lang="ru-RU" sz="2800" dirty="0" smtClean="0">
              <a:solidFill>
                <a:srgbClr val="7030A0"/>
              </a:solidFill>
            </a:rPr>
            <a:t>год – 1864,9тыс.руб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 </a:t>
          </a:r>
          <a:r>
            <a:rPr lang="ru-RU" sz="2800" dirty="0" smtClean="0">
              <a:solidFill>
                <a:srgbClr val="7030A0"/>
              </a:solidFill>
            </a:rPr>
            <a:t>год- 1864,9ыс.руб.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2025 </a:t>
          </a:r>
          <a:r>
            <a:rPr lang="ru-RU" sz="2800" dirty="0" smtClean="0">
              <a:solidFill>
                <a:srgbClr val="7030A0"/>
              </a:solidFill>
            </a:rPr>
            <a:t>год- 1864,9тыс.руб.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бюджета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2023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2024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2025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проекта 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расходов проекта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54604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и его исполнения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«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Информация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размещаемая 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форме ознакомит Вас с основными целями, задачами и приоритетными направлениями бюджетной политики сельского поселения, характеристиками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и результатами исполнения. В Бюджетном послании Президента РФ на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говорится о необходимости обеспечения открытости и прозрачности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структуру, приоритетные направления расходования бюджетных средств, объемы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проекта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плановом периоде. Также в документе приводятся объемы и структура доходов и расходов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 проекту бюджета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1757043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662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5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9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13177,8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9310,2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8936,6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8742,7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3873,0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3559,1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3604,2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3671,6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9304,8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5751,1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5332,4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5071,1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13406,8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9310,2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8936,6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8742,7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76651633"/>
              </p:ext>
            </p:extLst>
          </p:nvPr>
        </p:nvGraphicFramePr>
        <p:xfrm>
          <a:off x="285720" y="2357430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3873,0т.р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3559,1т.р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3604,2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3671,6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проекта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2023-2025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проекта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2023-2025годах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860</Words>
  <Application>Microsoft Office PowerPoint</Application>
  <PresentationFormat>Экран (4:3)</PresentationFormat>
  <Paragraphs>181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проекта бюджета Меркуловского сельского поселения Шолоховского района на 2023 год и на плановый период 2024 и 2025 годов</vt:lpstr>
      <vt:lpstr>Основные параметры по проекту бюджета Меркуловского сельского поселения Шолоховского района </vt:lpstr>
      <vt:lpstr>Динамика доходов проекта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проекта бюджета Меркуловского сельского поселения Шолоховского района   в 2023-2025 годах</vt:lpstr>
      <vt:lpstr>Расходы проекта бюджета Меркуловского сельского поселения Шолоховского района на реализацию муниципальных  программ в 2023-2025годах</vt:lpstr>
      <vt:lpstr>Расходы проекта бюджета Меркуловского сельского поселения Шолоховского района в 2023 году</vt:lpstr>
      <vt:lpstr>Расходы проекта бюджета Меркуловского сельского поселения Шолоховского района на жилищно-коммунальное хозяйство</vt:lpstr>
      <vt:lpstr>Динамика расходов проекта бюджета  Меркуловского сельского поселения Шолоховского района района  на культуру</vt:lpstr>
      <vt:lpstr>Динамика расходов проекта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279</cp:revision>
  <cp:lastPrinted>2013-05-16T06:09:56Z</cp:lastPrinted>
  <dcterms:created xsi:type="dcterms:W3CDTF">2013-05-13T09:45:35Z</dcterms:created>
  <dcterms:modified xsi:type="dcterms:W3CDTF">2023-01-07T10:38:48Z</dcterms:modified>
</cp:coreProperties>
</file>