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charts/chart8.xml" ContentType="application/vnd.openxmlformats-officedocument.drawingml.char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drawings/drawing9.xml" ContentType="application/vnd.openxmlformats-officedocument.drawingml.chartshap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charts/style3.xml" ContentType="application/vnd.ms-office.chartstyl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drawings/drawing12.xml" ContentType="application/vnd.openxmlformats-officedocument.drawingml.chartshape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style4.xml" ContentType="application/vnd.ms-office.chart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12" r:id="rId4"/>
    <p:sldMasterId id="2147483725" r:id="rId5"/>
    <p:sldMasterId id="2147483751" r:id="rId6"/>
    <p:sldMasterId id="2147483777" r:id="rId7"/>
    <p:sldMasterId id="2147483816" r:id="rId8"/>
    <p:sldMasterId id="2147483829" r:id="rId9"/>
    <p:sldMasterId id="2147483842" r:id="rId10"/>
  </p:sldMasterIdLst>
  <p:notesMasterIdLst>
    <p:notesMasterId r:id="rId27"/>
  </p:notesMasterIdLst>
  <p:sldIdLst>
    <p:sldId id="280" r:id="rId11"/>
    <p:sldId id="281" r:id="rId12"/>
    <p:sldId id="283" r:id="rId13"/>
    <p:sldId id="257" r:id="rId14"/>
    <p:sldId id="258" r:id="rId15"/>
    <p:sldId id="259" r:id="rId16"/>
    <p:sldId id="260" r:id="rId17"/>
    <p:sldId id="270" r:id="rId18"/>
    <p:sldId id="273" r:id="rId19"/>
    <p:sldId id="289" r:id="rId20"/>
    <p:sldId id="275" r:id="rId21"/>
    <p:sldId id="261" r:id="rId22"/>
    <p:sldId id="265" r:id="rId23"/>
    <p:sldId id="284" r:id="rId24"/>
    <p:sldId id="286" r:id="rId25"/>
    <p:sldId id="288" r:id="rId26"/>
  </p:sldIdLst>
  <p:sldSz cx="9144000" cy="6858000" type="screen4x3"/>
  <p:notesSz cx="678180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1B4C"/>
    <a:srgbClr val="F6A8E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5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10.xlsx"/><Relationship Id="rId1" Type="http://schemas.openxmlformats.org/officeDocument/2006/relationships/image" Target="../media/image10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11.xlsx"/><Relationship Id="rId1" Type="http://schemas.openxmlformats.org/officeDocument/2006/relationships/image" Target="../media/image10.jpeg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Office_Excel12.xlsx"/><Relationship Id="rId1" Type="http://schemas.openxmlformats.org/officeDocument/2006/relationships/image" Target="../media/image10.jpeg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Office_Excel13.xlsx"/><Relationship Id="rId1" Type="http://schemas.openxmlformats.org/officeDocument/2006/relationships/image" Target="../media/image10.jpe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_____Microsoft_Office_Excel15.xlsx"/><Relationship Id="rId1" Type="http://schemas.openxmlformats.org/officeDocument/2006/relationships/image" Target="../media/image10.jpeg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8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10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10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6.xlsx"/><Relationship Id="rId1" Type="http://schemas.openxmlformats.org/officeDocument/2006/relationships/image" Target="../media/image10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Office_Excel7.xlsx"/><Relationship Id="rId1" Type="http://schemas.openxmlformats.org/officeDocument/2006/relationships/image" Target="../media/image10.jpeg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Relationship Id="rId4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756291582872779"/>
          <c:y val="0.10120529466579099"/>
          <c:w val="0.78472992224226745"/>
          <c:h val="0.69710384566453065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поселения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14025,1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A4-4AD8-87DF-93EFC93170A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13177,8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14025.1</c:v>
                </c:pt>
                <c:pt idx="1">
                  <c:v>13253.4</c:v>
                </c:pt>
                <c:pt idx="2">
                  <c:v>9647.6</c:v>
                </c:pt>
                <c:pt idx="3">
                  <c:v>9381.9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A4-4AD8-87DF-93EFC93170AF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cat>
            <c:strRef>
              <c:f>Sheet1!$B$1:$E$1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A4-4AD8-87DF-93EFC93170AF}"/>
            </c:ext>
          </c:extLst>
        </c:ser>
        <c:gapWidth val="65"/>
        <c:shape val="cylinder"/>
        <c:axId val="185399168"/>
        <c:axId val="185400704"/>
        <c:axId val="0"/>
      </c:bar3DChart>
      <c:catAx>
        <c:axId val="1853991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400704"/>
        <c:crosses val="autoZero"/>
        <c:auto val="1"/>
        <c:lblAlgn val="ctr"/>
        <c:lblOffset val="100"/>
        <c:tickLblSkip val="1"/>
        <c:tickMarkSkip val="1"/>
      </c:catAx>
      <c:valAx>
        <c:axId val="1854007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39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5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583-44BA-91AD-C6BD447760B1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83-44BA-91AD-C6BD447760B1}"/>
              </c:ext>
            </c:extLst>
          </c:dPt>
          <c:dLbls>
            <c:dLbl>
              <c:idx val="0"/>
              <c:layout>
                <c:manualLayout>
                  <c:x val="1.3322725284339804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583-44BA-91AD-C6BD447760B1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83-44BA-91AD-C6BD447760B1}"/>
                </c:ext>
              </c:extLst>
            </c:dLbl>
            <c:dLbl>
              <c:idx val="2"/>
              <c:layout>
                <c:manualLayout>
                  <c:x val="2.4707895888014721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583-44BA-91AD-C6BD447760B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83-44BA-91AD-C6BD44776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583-44BA-91AD-C6BD447760B1}"/>
            </c:ext>
          </c:extLst>
        </c:ser>
        <c:shape val="cylinder"/>
        <c:axId val="189418112"/>
        <c:axId val="189444480"/>
        <c:axId val="0"/>
      </c:bar3DChart>
      <c:catAx>
        <c:axId val="1894181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9444480"/>
        <c:crosses val="autoZero"/>
        <c:auto val="1"/>
        <c:lblAlgn val="ctr"/>
        <c:lblOffset val="100"/>
      </c:catAx>
      <c:valAx>
        <c:axId val="1894444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4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941811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573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CCE-4260-A173-F813710A6803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CE-4260-A173-F813710A6803}"/>
              </c:ext>
            </c:extLst>
          </c:dPt>
          <c:dLbls>
            <c:dLbl>
              <c:idx val="0"/>
              <c:layout>
                <c:manualLayout>
                  <c:x val="1.332272528433980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CCE-4260-A173-F813710A6803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CCE-4260-A173-F813710A6803}"/>
                </c:ext>
              </c:extLst>
            </c:dLbl>
            <c:dLbl>
              <c:idx val="2"/>
              <c:layout>
                <c:manualLayout>
                  <c:x val="2.4707895888014732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CCE-4260-A173-F813710A680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CE-4260-A173-F813710A68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CCE-4260-A173-F813710A6803}"/>
            </c:ext>
          </c:extLst>
        </c:ser>
        <c:shape val="cylinder"/>
        <c:axId val="189576320"/>
        <c:axId val="189577856"/>
        <c:axId val="0"/>
      </c:bar3DChart>
      <c:catAx>
        <c:axId val="1895763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9577856"/>
        <c:crosses val="autoZero"/>
        <c:auto val="1"/>
        <c:lblAlgn val="ctr"/>
        <c:lblOffset val="100"/>
      </c:catAx>
      <c:valAx>
        <c:axId val="1895778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5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957632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595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73F-43AD-BCF8-053419D3CC50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3F-43AD-BCF8-053419D3CC50}"/>
              </c:ext>
            </c:extLst>
          </c:dPt>
          <c:dLbls>
            <c:dLbl>
              <c:idx val="0"/>
              <c:layout>
                <c:manualLayout>
                  <c:x val="1.3322725284339813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73F-43AD-BCF8-053419D3CC50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73F-43AD-BCF8-053419D3CC50}"/>
                </c:ext>
              </c:extLst>
            </c:dLbl>
            <c:dLbl>
              <c:idx val="2"/>
              <c:layout>
                <c:manualLayout>
                  <c:x val="2.4707895888014739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73F-43AD-BCF8-053419D3CC5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3F-43AD-BCF8-053419D3CC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3F-43AD-BCF8-053419D3CC50}"/>
            </c:ext>
          </c:extLst>
        </c:ser>
        <c:shape val="cylinder"/>
        <c:axId val="189522304"/>
        <c:axId val="189523840"/>
        <c:axId val="0"/>
      </c:bar3DChart>
      <c:catAx>
        <c:axId val="1895223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9523840"/>
        <c:crosses val="autoZero"/>
        <c:auto val="1"/>
        <c:lblAlgn val="ctr"/>
        <c:lblOffset val="100"/>
      </c:catAx>
      <c:valAx>
        <c:axId val="1895238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7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952230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7.8819263906029183E-2"/>
          <c:y val="3.40098006370982E-2"/>
          <c:w val="0.94860181539810617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526-41E1-A0E9-FF557264EF54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26-41E1-A0E9-FF557264EF54}"/>
              </c:ext>
            </c:extLst>
          </c:dPt>
          <c:dLbls>
            <c:dLbl>
              <c:idx val="0"/>
              <c:layout>
                <c:manualLayout>
                  <c:x val="2.6128844634991277E-3"/>
                  <c:y val="7.0717280062523816E-3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799,9</a:t>
                    </a:r>
                    <a:endParaRPr lang="en-US" sz="2000" dirty="0" smtClean="0">
                      <a:latin typeface="+mj-lt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242,8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526-41E1-A0E9-FF557264EF54}"/>
                </c:ext>
              </c:extLst>
            </c:dLbl>
            <c:dLbl>
              <c:idx val="2"/>
              <c:layout>
                <c:manualLayout>
                  <c:x val="2.4707895888014749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242,8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526-41E1-A0E9-FF557264EF5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26-41E1-A0E9-FF557264EF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834.2</c:v>
                </c:pt>
                <c:pt idx="1">
                  <c:v>242.8</c:v>
                </c:pt>
                <c:pt idx="2">
                  <c:v>242.8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526-41E1-A0E9-FF557264EF54}"/>
            </c:ext>
          </c:extLst>
        </c:ser>
        <c:shape val="cylinder"/>
        <c:axId val="190055936"/>
        <c:axId val="189661568"/>
        <c:axId val="0"/>
      </c:bar3DChart>
      <c:catAx>
        <c:axId val="1900559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9661568"/>
        <c:crosses val="autoZero"/>
        <c:auto val="1"/>
        <c:lblAlgn val="ctr"/>
        <c:lblOffset val="100"/>
      </c:catAx>
      <c:valAx>
        <c:axId val="1896615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005593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rotY val="30"/>
      <c:depthPercent val="110"/>
      <c:rAngAx val="1"/>
    </c:view3D>
    <c:floor>
      <c:spPr>
        <a:solidFill>
          <a:srgbClr val="4F81BD">
            <a:alpha val="38000"/>
          </a:srgbClr>
        </a:solidFill>
      </c:spPr>
    </c:floor>
    <c:sideWall>
      <c:spPr>
        <a:scene3d>
          <a:camera prst="orthographicFront"/>
          <a:lightRig rig="threePt" dir="t"/>
        </a:scene3d>
        <a:sp3d>
          <a:bevelT prst="relaxedInset"/>
        </a:sp3d>
      </c:spPr>
    </c:sideWall>
    <c:backWall>
      <c:spPr>
        <a:scene3d>
          <a:camera prst="orthographicFront"/>
          <a:lightRig rig="threePt" dir="t"/>
        </a:scene3d>
        <a:sp3d>
          <a:bevelT prst="relaxedInset"/>
        </a:sp3d>
      </c:spPr>
    </c:backWall>
    <c:plotArea>
      <c:layout>
        <c:manualLayout>
          <c:layoutTarget val="inner"/>
          <c:xMode val="edge"/>
          <c:yMode val="edge"/>
          <c:x val="5.2896131039178007E-2"/>
          <c:y val="3.7463027457497342E-2"/>
          <c:w val="0.71675332205151865"/>
          <c:h val="0.8702837365896546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7231460576589093E-2"/>
                  <c:y val="-0.293948820501425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5749,1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61-4DB4-95A4-C107E2BCBFE3}"/>
                </c:ext>
              </c:extLst>
            </c:dLbl>
            <c:dLbl>
              <c:idx val="1"/>
              <c:layout>
                <c:manualLayout>
                  <c:x val="4.5922150802046237E-2"/>
                  <c:y val="-0.3034896375150238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556,4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F61-4DB4-95A4-C107E2BCBFE3}"/>
                </c:ext>
              </c:extLst>
            </c:dLbl>
            <c:dLbl>
              <c:idx val="2"/>
              <c:layout>
                <c:manualLayout>
                  <c:x val="3.2642578310019627E-2"/>
                  <c:y val="-0.2902034454084226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2793,5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F61-4DB4-95A4-C107E2BCBFE3}"/>
                </c:ext>
              </c:extLst>
            </c:dLbl>
            <c:dLbl>
              <c:idx val="3"/>
              <c:layout>
                <c:manualLayout>
                  <c:x val="3.7163092258991441E-2"/>
                  <c:y val="-0.2573878575781142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2793,5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F61-4DB4-95A4-C107E2BCBFE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3496.4</c:v>
                </c:pt>
                <c:pt idx="2">
                  <c:v>2793.5</c:v>
                </c:pt>
                <c:pt idx="3">
                  <c:v>2793.5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61-4DB4-95A4-C107E2BCBFE3}"/>
            </c:ext>
          </c:extLst>
        </c:ser>
        <c:shape val="box"/>
        <c:axId val="189691392"/>
        <c:axId val="189692928"/>
        <c:axId val="0"/>
      </c:bar3DChart>
      <c:catAx>
        <c:axId val="18969139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9692928"/>
        <c:crosses val="autoZero"/>
        <c:auto val="1"/>
        <c:lblAlgn val="ctr"/>
        <c:lblOffset val="100"/>
      </c:catAx>
      <c:valAx>
        <c:axId val="189692928"/>
        <c:scaling>
          <c:orientation val="minMax"/>
          <c:max val="17000"/>
        </c:scaling>
        <c:axPos val="l"/>
        <c:numFmt formatCode="#,##0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96913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sideWall>
      <c:spPr>
        <a:ln w="76200"/>
      </c:spPr>
    </c:sideWall>
    <c:backWall>
      <c:spPr>
        <a:ln w="76200"/>
      </c:spPr>
    </c:backWall>
    <c:plotArea>
      <c:layout>
        <c:manualLayout>
          <c:layoutTarget val="inner"/>
          <c:xMode val="edge"/>
          <c:yMode val="edge"/>
          <c:x val="6.9834115575404976E-2"/>
          <c:y val="3.6078178856861612E-2"/>
          <c:w val="0.94860181539810573"/>
          <c:h val="0.802851121691152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BA6-45D7-B641-87D6FF0CB2BE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A6-45D7-B641-87D6FF0CB2BE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281.10000000000002</c:v>
                </c:pt>
                <c:pt idx="1">
                  <c:v>294</c:v>
                </c:pt>
                <c:pt idx="2">
                  <c:v>300</c:v>
                </c:pt>
                <c:pt idx="3">
                  <c:v>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BA6-45D7-B641-87D6FF0CB2BE}"/>
            </c:ext>
          </c:extLst>
        </c:ser>
        <c:shape val="cylinder"/>
        <c:axId val="189939072"/>
        <c:axId val="189949056"/>
        <c:axId val="0"/>
      </c:bar3DChart>
      <c:catAx>
        <c:axId val="1899390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9949056"/>
        <c:crosses val="autoZero"/>
        <c:auto val="1"/>
        <c:lblAlgn val="ctr"/>
        <c:lblOffset val="100"/>
      </c:catAx>
      <c:valAx>
        <c:axId val="1899490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5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993907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Налоговые и </a:t>
            </a:r>
            <a:r>
              <a:rPr lang="ru-RU" dirty="0" smtClean="0"/>
              <a:t>неналоговые </a:t>
            </a:r>
            <a:r>
              <a:rPr lang="ru-RU" dirty="0"/>
              <a:t>поступления в бюджет </a:t>
            </a:r>
            <a:r>
              <a:rPr lang="ru-RU" dirty="0" err="1"/>
              <a:t>Меркуловского</a:t>
            </a:r>
            <a:r>
              <a:rPr lang="ru-RU" dirty="0"/>
              <a:t> сельского поселения Шолоховского района</a:t>
            </a:r>
          </a:p>
        </c:rich>
      </c:tx>
      <c:layout>
        <c:manualLayout>
          <c:xMode val="edge"/>
          <c:yMode val="edge"/>
          <c:x val="0.1526719160104987"/>
          <c:y val="7.8125E-2"/>
        </c:manualLayout>
      </c:layout>
      <c:spPr>
        <a:noFill/>
        <a:ln>
          <a:noFill/>
        </a:ln>
        <a:effectLst/>
      </c:spPr>
    </c:title>
    <c:view3D>
      <c:depthPercent val="100"/>
      <c:perspective val="30"/>
    </c:view3D>
    <c:floor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692745606760249"/>
          <c:y val="0.44182824803149606"/>
          <c:w val="0.72580889107612478"/>
          <c:h val="0.4114426673228371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Меркуловского сельского поселения Шолоховского  района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  <a:effectLst/>
            <a:sp3d>
              <a:contourClr>
                <a:srgbClr val="C00000"/>
              </a:contourClr>
            </a:sp3d>
          </c:spPr>
          <c:cat>
            <c:strRef>
              <c:f>Лист1!$A$2:$A$5</c:f>
              <c:strCache>
                <c:ptCount val="4"/>
                <c:pt idx="0">
                  <c:v>Факт 2021</c:v>
                </c:pt>
                <c:pt idx="1">
                  <c:v>План 2022 </c:v>
                </c:pt>
                <c:pt idx="2">
                  <c:v>План 2023</c:v>
                </c:pt>
                <c:pt idx="3">
                  <c:v>план 2024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4430.9000000000005</c:v>
                </c:pt>
                <c:pt idx="1">
                  <c:v>3948.6</c:v>
                </c:pt>
                <c:pt idx="2">
                  <c:v>3971</c:v>
                </c:pt>
                <c:pt idx="3">
                  <c:v>4053.2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DC-41C8-A92F-021965F7F080}"/>
            </c:ext>
          </c:extLst>
        </c:ser>
        <c:gapWidth val="154"/>
        <c:gapDepth val="0"/>
        <c:shape val="pyramid"/>
        <c:axId val="179054848"/>
        <c:axId val="179060736"/>
        <c:axId val="179103488"/>
      </c:bar3DChart>
      <c:catAx>
        <c:axId val="17905484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060736"/>
        <c:crosses val="autoZero"/>
        <c:auto val="1"/>
        <c:lblAlgn val="ctr"/>
        <c:lblOffset val="100"/>
      </c:catAx>
      <c:valAx>
        <c:axId val="17906073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054848"/>
        <c:crosses val="autoZero"/>
        <c:crossBetween val="between"/>
      </c:valAx>
      <c:serAx>
        <c:axId val="17910348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maj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060736"/>
        <c:crosses val="autoZero"/>
      </c:serAx>
      <c:spPr>
        <a:noFill/>
        <a:ln>
          <a:noFill/>
        </a:ln>
        <a:effectLst/>
      </c:spPr>
    </c:plotArea>
    <c:plotVisOnly val="1"/>
    <c:dispBlanksAs val="gap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.10201594664084948"/>
          <c:y val="8.8766404199475235E-2"/>
          <c:w val="0.91461164576650145"/>
          <c:h val="0.747814353602283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9594,2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51-4085-921D-8E7344B25803}"/>
                </c:ext>
              </c:extLst>
            </c:dLbl>
            <c:dLbl>
              <c:idx val="1"/>
              <c:layout>
                <c:manualLayout>
                  <c:x val="-3.6218693954639961E-2"/>
                  <c:y val="-2.64317180616742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9304,8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51-4085-921D-8E7344B2580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676,6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328,7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51-4085-921D-8E7344B25803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9594.2000000000007</c:v>
                </c:pt>
                <c:pt idx="1">
                  <c:v>8153.7</c:v>
                </c:pt>
                <c:pt idx="2">
                  <c:v>5676.6</c:v>
                </c:pt>
                <c:pt idx="3">
                  <c:v>5328.7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51-4085-921D-8E7344B25803}"/>
            </c:ext>
          </c:extLst>
        </c:ser>
        <c:gapWidth val="155"/>
        <c:gapDepth val="201"/>
        <c:shape val="box"/>
        <c:axId val="179331840"/>
        <c:axId val="179333760"/>
        <c:axId val="0"/>
      </c:bar3DChart>
      <c:catAx>
        <c:axId val="17933184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900" b="1">
                <a:solidFill>
                  <a:schemeClr val="accent3">
                    <a:lumMod val="50000"/>
                  </a:schemeClr>
                </a:solidFill>
                <a:latin typeface="+mj-lt"/>
              </a:defRPr>
            </a:pPr>
            <a:endParaRPr lang="ru-RU"/>
          </a:p>
        </c:txPr>
        <c:crossAx val="179333760"/>
        <c:crosses val="autoZero"/>
        <c:auto val="1"/>
        <c:lblAlgn val="ctr"/>
        <c:lblOffset val="100"/>
      </c:catAx>
      <c:valAx>
        <c:axId val="1793337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7933184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b"/>
      <c:layout>
        <c:manualLayout>
          <c:xMode val="edge"/>
          <c:yMode val="edge"/>
          <c:x val="5.3149476447061444E-2"/>
          <c:y val="0.92206273775249459"/>
          <c:w val="0.8999999504023366"/>
          <c:h val="7.500040468509718E-2"/>
        </c:manualLayout>
      </c:layout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418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F78-479D-83D8-98882FF54547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78-479D-83D8-98882FF54547}"/>
              </c:ext>
            </c:extLst>
          </c:dPt>
          <c:dLbls>
            <c:dLbl>
              <c:idx val="0"/>
              <c:layout>
                <c:manualLayout>
                  <c:x val="1.3322725284339787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F78-479D-83D8-98882FF54547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F78-479D-83D8-98882FF54547}"/>
                </c:ext>
              </c:extLst>
            </c:dLbl>
            <c:dLbl>
              <c:idx val="2"/>
              <c:layout>
                <c:manualLayout>
                  <c:x val="2.470789588801469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F78-479D-83D8-98882FF5454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F78-479D-83D8-98882FF545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12827.1</c:v>
                </c:pt>
                <c:pt idx="1">
                  <c:v>10068.5</c:v>
                </c:pt>
                <c:pt idx="2">
                  <c:v>8376.799999999992</c:v>
                </c:pt>
                <c:pt idx="3">
                  <c:v>8865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78-479D-83D8-98882FF54547}"/>
            </c:ext>
          </c:extLst>
        </c:ser>
        <c:shape val="cylinder"/>
        <c:axId val="179667328"/>
        <c:axId val="179668864"/>
        <c:axId val="0"/>
      </c:bar3DChart>
      <c:catAx>
        <c:axId val="1796673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9668864"/>
        <c:crosses val="autoZero"/>
        <c:auto val="1"/>
        <c:lblAlgn val="ctr"/>
        <c:lblOffset val="100"/>
      </c:catAx>
      <c:valAx>
        <c:axId val="1796688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966732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451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43-45E4-B45E-A4F877324874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43-45E4-B45E-A4F877324874}"/>
              </c:ext>
            </c:extLst>
          </c:dPt>
          <c:dLbls>
            <c:dLbl>
              <c:idx val="0"/>
              <c:layout>
                <c:manualLayout>
                  <c:x val="1.33227252843397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943-45E4-B45E-A4F877324874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943-45E4-B45E-A4F877324874}"/>
                </c:ext>
              </c:extLst>
            </c:dLbl>
            <c:dLbl>
              <c:idx val="2"/>
              <c:layout>
                <c:manualLayout>
                  <c:x val="2.4707895888014697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943-45E4-B45E-A4F87732487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943-45E4-B45E-A4F8773248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943-45E4-B45E-A4F877324874}"/>
            </c:ext>
          </c:extLst>
        </c:ser>
        <c:shape val="cylinder"/>
        <c:axId val="185249792"/>
        <c:axId val="185251328"/>
        <c:axId val="0"/>
      </c:bar3DChart>
      <c:catAx>
        <c:axId val="185249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5251328"/>
        <c:crosses val="autoZero"/>
        <c:auto val="1"/>
        <c:lblAlgn val="ctr"/>
        <c:lblOffset val="100"/>
      </c:catAx>
      <c:valAx>
        <c:axId val="1852513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0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524979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48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16F-4272-9BA8-34287081BAF2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6F-4272-9BA8-34287081BAF2}"/>
              </c:ext>
            </c:extLst>
          </c:dPt>
          <c:dLbls>
            <c:dLbl>
              <c:idx val="0"/>
              <c:layout>
                <c:manualLayout>
                  <c:x val="1.3322725284339795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6F-4272-9BA8-34287081BAF2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6F-4272-9BA8-34287081BAF2}"/>
                </c:ext>
              </c:extLst>
            </c:dLbl>
            <c:dLbl>
              <c:idx val="2"/>
              <c:layout>
                <c:manualLayout>
                  <c:x val="2.4707895888014704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6F-4272-9BA8-34287081BAF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6F-4272-9BA8-34287081BA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6F-4272-9BA8-34287081BAF2}"/>
            </c:ext>
          </c:extLst>
        </c:ser>
        <c:shape val="cylinder"/>
        <c:axId val="157190784"/>
        <c:axId val="157204864"/>
        <c:axId val="0"/>
      </c:bar3DChart>
      <c:catAx>
        <c:axId val="1571907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7204864"/>
        <c:crosses val="autoZero"/>
        <c:auto val="1"/>
        <c:lblAlgn val="ctr"/>
        <c:lblOffset val="100"/>
      </c:catAx>
      <c:valAx>
        <c:axId val="1572048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719078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9.9252793122148394E-2"/>
          <c:y val="0.10856485584433227"/>
          <c:w val="0.94860181539810506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DA6-4B02-8110-1F0F006C23B1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A6-4B02-8110-1F0F006C23B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14390,7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DA6-4B02-8110-1F0F006C23B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13406,8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DA6-4B02-8110-1F0F006C23B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9647,6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DA6-4B02-8110-1F0F006C23B1}"/>
                </c:ext>
              </c:extLst>
            </c:dLbl>
            <c:dLbl>
              <c:idx val="3"/>
              <c:layout>
                <c:manualLayout>
                  <c:x val="1.3874389362997343E-3"/>
                  <c:y val="-7.168928171855578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9381,9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DA6-4B02-8110-1F0F006C23B1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14390.7</c:v>
                </c:pt>
                <c:pt idx="1">
                  <c:v>13406.8</c:v>
                </c:pt>
                <c:pt idx="2">
                  <c:v>9647.6</c:v>
                </c:pt>
                <c:pt idx="3">
                  <c:v>9381.9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DA6-4B02-8110-1F0F006C23B1}"/>
            </c:ext>
          </c:extLst>
        </c:ser>
        <c:shape val="cylinder"/>
        <c:axId val="179377280"/>
        <c:axId val="179378816"/>
        <c:axId val="0"/>
      </c:bar3DChart>
      <c:catAx>
        <c:axId val="1793772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9378816"/>
        <c:crosses val="autoZero"/>
        <c:auto val="1"/>
        <c:lblAlgn val="ctr"/>
        <c:lblOffset val="100"/>
      </c:catAx>
      <c:valAx>
        <c:axId val="1793788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3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937728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12700" cap="flat" cmpd="sng" algn="ctr">
          <a:solidFill>
            <a:schemeClr val="tx1"/>
          </a:solidFill>
          <a:prstDash val="solid"/>
          <a:round/>
        </a:ln>
        <a:effectLst/>
        <a:sp3d contourW="12700">
          <a:contourClr>
            <a:schemeClr val="tx1"/>
          </a:contourClr>
        </a:sp3d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65815760266365"/>
          <c:y val="0.11003861003861012"/>
          <c:w val="0.80466148723640463"/>
          <c:h val="0.73359073359074312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Остальные программы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p3d/>
          </c:spPr>
          <c:dLbls>
            <c:dLbl>
              <c:idx val="0"/>
              <c:layout>
                <c:manualLayout>
                  <c:x val="3.1372549019607842E-3"/>
                  <c:y val="-0.306829629636429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13406,8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688744789254321E-3"/>
                  <c:y val="-0.3210080569508329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9449,2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F0-457A-8881-E0E83542FD06}"/>
                </c:ext>
              </c:extLst>
            </c:dLbl>
            <c:dLbl>
              <c:idx val="2"/>
              <c:layout>
                <c:manualLayout>
                  <c:x val="6.5882352941176531E-2"/>
                  <c:y val="-0.360459993051410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9008,9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5F0-457A-8881-E0E83542FD0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900" b="1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Sheet1!$B$2:$E$2</c:f>
              <c:numCache>
                <c:formatCode>#,##0.00</c:formatCode>
                <c:ptCount val="3"/>
                <c:pt idx="0">
                  <c:v>13780.8</c:v>
                </c:pt>
                <c:pt idx="1">
                  <c:v>9449.2000000000007</c:v>
                </c:pt>
                <c:pt idx="2">
                  <c:v>9008.9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5F0-457A-8881-E0E83542FD06}"/>
            </c:ext>
          </c:extLst>
        </c:ser>
        <c:shape val="pyramid"/>
        <c:axId val="189160448"/>
        <c:axId val="189178624"/>
        <c:axId val="0"/>
      </c:bar3DChart>
      <c:catAx>
        <c:axId val="189160448"/>
        <c:scaling>
          <c:orientation val="minMax"/>
        </c:scaling>
        <c:axPos val="b"/>
        <c:numFmt formatCode="General" sourceLinked="1"/>
        <c:tickLblPos val="low"/>
        <c:spPr>
          <a:noFill/>
          <a:ln w="30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559" b="1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89178624"/>
        <c:crosses val="autoZero"/>
        <c:auto val="1"/>
        <c:lblAlgn val="ctr"/>
        <c:lblOffset val="100"/>
        <c:tickLblSkip val="1"/>
        <c:tickMarkSkip val="1"/>
      </c:catAx>
      <c:valAx>
        <c:axId val="189178624"/>
        <c:scaling>
          <c:orientation val="minMax"/>
        </c:scaling>
        <c:axPos val="l"/>
        <c:numFmt formatCode="#,##0" sourceLinked="0"/>
        <c:tickLblPos val="nextTo"/>
        <c:spPr>
          <a:noFill/>
          <a:ln w="30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17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89160448"/>
        <c:crosses val="autoZero"/>
        <c:crossBetween val="between"/>
      </c:valAx>
      <c:spPr>
        <a:noFill/>
        <a:ln w="23997">
          <a:noFill/>
        </a:ln>
        <a:effectLst/>
      </c:spPr>
    </c:plotArea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4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2022 </a:t>
            </a:r>
            <a:r>
              <a:rPr lang="ru-RU" dirty="0" smtClean="0"/>
              <a:t>год-13406,8 </a:t>
            </a:r>
            <a:r>
              <a:rPr lang="ru-RU" dirty="0"/>
              <a:t>тыс.руб.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год-13780,8тыс.руб.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Социальная политика</c:v>
                </c:pt>
                <c:pt idx="1">
                  <c:v>Национальная оборона</c:v>
                </c:pt>
                <c:pt idx="2">
                  <c:v>Культура</c:v>
                </c:pt>
                <c:pt idx="3">
                  <c:v>Образование</c:v>
                </c:pt>
                <c:pt idx="4">
                  <c:v>Национальная экономика</c:v>
                </c:pt>
                <c:pt idx="5">
                  <c:v>ЖКХ</c:v>
                </c:pt>
                <c:pt idx="6">
                  <c:v>Общегосударственные  вопросы</c:v>
                </c:pt>
                <c:pt idx="7">
                  <c:v>Национальная безопасность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294</c:v>
                </c:pt>
                <c:pt idx="1">
                  <c:v>255.4</c:v>
                </c:pt>
                <c:pt idx="2">
                  <c:v>3556.4</c:v>
                </c:pt>
                <c:pt idx="3">
                  <c:v>27.2</c:v>
                </c:pt>
                <c:pt idx="4">
                  <c:v>3438.1</c:v>
                </c:pt>
                <c:pt idx="5">
                  <c:v>799.9</c:v>
                </c:pt>
                <c:pt idx="6">
                  <c:v>4971.3</c:v>
                </c:pt>
                <c:pt idx="7">
                  <c:v>64.5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34-4770-9173-CD7D847A61D1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image" Target="../media/image4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F405C-0820-4DBD-AB45-B78D511440FD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4DE13C-EACF-49F1-8ED0-68FD4996D7D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1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EFBDAAEA-E504-4741-8DA7-9FF25D794084}" type="parTrans" cxnId="{7BB2E3D0-084D-4858-9618-5DEEC1D9ADCD}">
      <dgm:prSet/>
      <dgm:spPr/>
      <dgm:t>
        <a:bodyPr/>
        <a:lstStyle/>
        <a:p>
          <a:endParaRPr lang="ru-RU"/>
        </a:p>
      </dgm:t>
    </dgm:pt>
    <dgm:pt modelId="{07ECA1CB-4F6F-4A1E-A5E8-A122490F64C3}" type="sibTrans" cxnId="{7BB2E3D0-084D-4858-9618-5DEEC1D9ADCD}">
      <dgm:prSet/>
      <dgm:spPr/>
      <dgm:t>
        <a:bodyPr/>
        <a:lstStyle/>
        <a:p>
          <a:endParaRPr lang="ru-RU"/>
        </a:p>
      </dgm:t>
    </dgm:pt>
    <dgm:pt modelId="{B4B504E2-6989-4A12-A598-063D14CA22BC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Программно-целевой метод бюджетного планирования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D7C015-9F8C-49F8-BEEA-55CCC4065900}" type="parTrans" cxnId="{BCACFD4A-E3E9-4773-8736-E38E4F89A036}">
      <dgm:prSet/>
      <dgm:spPr/>
      <dgm:t>
        <a:bodyPr/>
        <a:lstStyle/>
        <a:p>
          <a:endParaRPr lang="ru-RU"/>
        </a:p>
      </dgm:t>
    </dgm:pt>
    <dgm:pt modelId="{2F1C2657-A919-4295-940B-A8877ED63668}" type="sibTrans" cxnId="{BCACFD4A-E3E9-4773-8736-E38E4F89A036}">
      <dgm:prSet/>
      <dgm:spPr/>
      <dgm:t>
        <a:bodyPr/>
        <a:lstStyle/>
        <a:p>
          <a:endParaRPr lang="ru-RU"/>
        </a:p>
      </dgm:t>
    </dgm:pt>
    <dgm:pt modelId="{60EF634E-B750-4958-8BB3-C827498A926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эффективной бюджетной политики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6B9E3-3C54-4557-ACD7-F29C4A3A5228}" type="parTrans" cxnId="{5FEF24A9-950C-436E-A58E-160FA0750493}">
      <dgm:prSet/>
      <dgm:spPr/>
      <dgm:t>
        <a:bodyPr/>
        <a:lstStyle/>
        <a:p>
          <a:endParaRPr lang="ru-RU"/>
        </a:p>
      </dgm:t>
    </dgm:pt>
    <dgm:pt modelId="{B83B4102-40CE-4C86-8552-D26CAE48E2D7}" type="sibTrans" cxnId="{5FEF24A9-950C-436E-A58E-160FA0750493}">
      <dgm:prSet/>
      <dgm:spPr/>
      <dgm:t>
        <a:bodyPr/>
        <a:lstStyle/>
        <a:p>
          <a:endParaRPr lang="ru-RU"/>
        </a:p>
      </dgm:t>
    </dgm:pt>
    <dgm:pt modelId="{7B45FBFD-279C-45C3-83A3-9531295FDC2E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2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24A2ECBC-D7D6-41AA-A6DE-8D92A129714C}" type="parTrans" cxnId="{964D5231-D6C3-4A78-AEE0-F14308409C21}">
      <dgm:prSet/>
      <dgm:spPr/>
      <dgm:t>
        <a:bodyPr/>
        <a:lstStyle/>
        <a:p>
          <a:endParaRPr lang="ru-RU"/>
        </a:p>
      </dgm:t>
    </dgm:pt>
    <dgm:pt modelId="{10F840C6-CD79-43BF-84F0-F019FA373AD5}" type="sibTrans" cxnId="{964D5231-D6C3-4A78-AEE0-F14308409C21}">
      <dgm:prSet/>
      <dgm:spPr/>
      <dgm:t>
        <a:bodyPr/>
        <a:lstStyle/>
        <a:p>
          <a:endParaRPr lang="ru-RU"/>
        </a:p>
      </dgm:t>
    </dgm:pt>
    <dgm:pt modelId="{ECF0A147-40D7-4230-B0BA-01D18B53C64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бюджета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9F0657-EF7E-4E07-ADF2-4D2BC395D235}" type="parTrans" cxnId="{2DEFB893-811B-4F02-B726-9885BDD22D69}">
      <dgm:prSet/>
      <dgm:spPr/>
      <dgm:t>
        <a:bodyPr/>
        <a:lstStyle/>
        <a:p>
          <a:endParaRPr lang="ru-RU"/>
        </a:p>
      </dgm:t>
    </dgm:pt>
    <dgm:pt modelId="{DF3F47FA-AB07-406C-BEE9-B0A8F7C3E397}" type="sibTrans" cxnId="{2DEFB893-811B-4F02-B726-9885BDD22D69}">
      <dgm:prSet/>
      <dgm:spPr/>
      <dgm:t>
        <a:bodyPr/>
        <a:lstStyle/>
        <a:p>
          <a:endParaRPr lang="ru-RU"/>
        </a:p>
      </dgm:t>
    </dgm:pt>
    <dgm:pt modelId="{AC9E72FA-565C-42FE-BE47-B1E9A8B1C82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</a:t>
          </a:r>
          <a:r>
            <a:rPr lang="ru-RU" b="1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дотационности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бюджета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BF4675-7F4F-49DB-85C6-5DD0F9D5814A}" type="parTrans" cxnId="{FFFAA9BF-C078-42BD-B46C-324D19AA70BF}">
      <dgm:prSet/>
      <dgm:spPr/>
      <dgm:t>
        <a:bodyPr/>
        <a:lstStyle/>
        <a:p>
          <a:endParaRPr lang="ru-RU"/>
        </a:p>
      </dgm:t>
    </dgm:pt>
    <dgm:pt modelId="{4FC98328-3754-4BE1-B3D2-0E462C9507D0}" type="sibTrans" cxnId="{FFFAA9BF-C078-42BD-B46C-324D19AA70BF}">
      <dgm:prSet/>
      <dgm:spPr/>
      <dgm:t>
        <a:bodyPr/>
        <a:lstStyle/>
        <a:p>
          <a:endParaRPr lang="ru-RU"/>
        </a:p>
      </dgm:t>
    </dgm:pt>
    <dgm:pt modelId="{4412C113-7A80-421C-86A8-17B52CB56F6E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3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EEB77366-26AF-4853-B1DD-A79C6E13D66B}" type="parTrans" cxnId="{90F9910B-64D2-4A5D-8434-5E86C678FFC3}">
      <dgm:prSet/>
      <dgm:spPr/>
      <dgm:t>
        <a:bodyPr/>
        <a:lstStyle/>
        <a:p>
          <a:endParaRPr lang="ru-RU"/>
        </a:p>
      </dgm:t>
    </dgm:pt>
    <dgm:pt modelId="{6FED8CED-BBA6-4753-9553-2E0015B6A2B8}" type="sibTrans" cxnId="{90F9910B-64D2-4A5D-8434-5E86C678FFC3}">
      <dgm:prSet/>
      <dgm:spPr/>
      <dgm:t>
        <a:bodyPr/>
        <a:lstStyle/>
        <a:p>
          <a:endParaRPr lang="ru-RU"/>
        </a:p>
      </dgm:t>
    </dgm:pt>
    <dgm:pt modelId="{D6A8CC6B-B872-4A2B-BB80-7CB66508A58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стимулов по наращиванию собственной доходной базы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1DC26-DA1B-4499-B94E-D17CC22AF9B5}" type="parTrans" cxnId="{967AD4F9-37D7-402C-9907-5491AE9A02AF}">
      <dgm:prSet/>
      <dgm:spPr/>
      <dgm:t>
        <a:bodyPr/>
        <a:lstStyle/>
        <a:p>
          <a:endParaRPr lang="ru-RU"/>
        </a:p>
      </dgm:t>
    </dgm:pt>
    <dgm:pt modelId="{C8858749-F30D-497D-9F68-BE190CE81166}" type="sibTrans" cxnId="{967AD4F9-37D7-402C-9907-5491AE9A02AF}">
      <dgm:prSet/>
      <dgm:spPr/>
      <dgm:t>
        <a:bodyPr/>
        <a:lstStyle/>
        <a:p>
          <a:endParaRPr lang="ru-RU"/>
        </a:p>
      </dgm:t>
    </dgm:pt>
    <dgm:pt modelId="{B634DFE1-39B6-4C7D-9953-DAAD2C28E58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в полном объеме социальных обязательств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F7F3A0-7944-4997-B7BF-913D1E7C75D9}" type="parTrans" cxnId="{E65BBFE9-DFE8-438E-8D09-17F40A48FB72}">
      <dgm:prSet/>
      <dgm:spPr/>
      <dgm:t>
        <a:bodyPr/>
        <a:lstStyle/>
        <a:p>
          <a:endParaRPr lang="ru-RU"/>
        </a:p>
      </dgm:t>
    </dgm:pt>
    <dgm:pt modelId="{68B5F76A-15C8-413A-B506-3CE114FE5FF2}" type="sibTrans" cxnId="{E65BBFE9-DFE8-438E-8D09-17F40A48FB72}">
      <dgm:prSet/>
      <dgm:spPr/>
      <dgm:t>
        <a:bodyPr/>
        <a:lstStyle/>
        <a:p>
          <a:endParaRPr lang="ru-RU"/>
        </a:p>
      </dgm:t>
    </dgm:pt>
    <dgm:pt modelId="{444AAF50-1A8D-4216-BBF5-5C282911F34F}" type="pres">
      <dgm:prSet presAssocID="{D9BF405C-0820-4DBD-AB45-B78D511440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2BEDA5-8D34-4250-A2D2-4539C88DD08F}" type="pres">
      <dgm:prSet presAssocID="{E34DE13C-EACF-49F1-8ED0-68FD4996D7D7}" presName="circle1" presStyleLbl="node1" presStyleIdx="0" presStyleCnt="3"/>
      <dgm:spPr/>
    </dgm:pt>
    <dgm:pt modelId="{0D8632F3-1890-4372-8264-4DFF7CB95B53}" type="pres">
      <dgm:prSet presAssocID="{E34DE13C-EACF-49F1-8ED0-68FD4996D7D7}" presName="space" presStyleCnt="0"/>
      <dgm:spPr/>
    </dgm:pt>
    <dgm:pt modelId="{986907C5-6A55-4111-91C2-D63A25910458}" type="pres">
      <dgm:prSet presAssocID="{E34DE13C-EACF-49F1-8ED0-68FD4996D7D7}" presName="rect1" presStyleLbl="alignAcc1" presStyleIdx="0" presStyleCnt="3" custLinFactNeighborY="-918"/>
      <dgm:spPr/>
      <dgm:t>
        <a:bodyPr/>
        <a:lstStyle/>
        <a:p>
          <a:endParaRPr lang="ru-RU"/>
        </a:p>
      </dgm:t>
    </dgm:pt>
    <dgm:pt modelId="{157ED908-B58E-4BF5-802F-952C16BB1AB9}" type="pres">
      <dgm:prSet presAssocID="{7B45FBFD-279C-45C3-83A3-9531295FDC2E}" presName="vertSpace2" presStyleLbl="node1" presStyleIdx="0" presStyleCnt="3"/>
      <dgm:spPr/>
    </dgm:pt>
    <dgm:pt modelId="{E074C257-1050-4F1D-A6A7-0C394AF63915}" type="pres">
      <dgm:prSet presAssocID="{7B45FBFD-279C-45C3-83A3-9531295FDC2E}" presName="circle2" presStyleLbl="node1" presStyleIdx="1" presStyleCnt="3"/>
      <dgm:spPr/>
    </dgm:pt>
    <dgm:pt modelId="{7EE6B202-678B-4E65-836F-C5CF3162B2D7}" type="pres">
      <dgm:prSet presAssocID="{7B45FBFD-279C-45C3-83A3-9531295FDC2E}" presName="rect2" presStyleLbl="alignAcc1" presStyleIdx="1" presStyleCnt="3"/>
      <dgm:spPr/>
      <dgm:t>
        <a:bodyPr/>
        <a:lstStyle/>
        <a:p>
          <a:endParaRPr lang="ru-RU"/>
        </a:p>
      </dgm:t>
    </dgm:pt>
    <dgm:pt modelId="{F976496F-BD40-4A9E-A1F1-33E98CF6E523}" type="pres">
      <dgm:prSet presAssocID="{4412C113-7A80-421C-86A8-17B52CB56F6E}" presName="vertSpace3" presStyleLbl="node1" presStyleIdx="1" presStyleCnt="3"/>
      <dgm:spPr/>
    </dgm:pt>
    <dgm:pt modelId="{73B1D1BB-F6FB-4FDB-BE5B-F93B59E7C3B5}" type="pres">
      <dgm:prSet presAssocID="{4412C113-7A80-421C-86A8-17B52CB56F6E}" presName="circle3" presStyleLbl="node1" presStyleIdx="2" presStyleCnt="3"/>
      <dgm:spPr/>
    </dgm:pt>
    <dgm:pt modelId="{51C7D77E-C9EB-486C-A0F4-B1F425279FF5}" type="pres">
      <dgm:prSet presAssocID="{4412C113-7A80-421C-86A8-17B52CB56F6E}" presName="rect3" presStyleLbl="alignAcc1" presStyleIdx="2" presStyleCnt="3"/>
      <dgm:spPr/>
      <dgm:t>
        <a:bodyPr/>
        <a:lstStyle/>
        <a:p>
          <a:endParaRPr lang="ru-RU"/>
        </a:p>
      </dgm:t>
    </dgm:pt>
    <dgm:pt modelId="{6C1BB7BC-3FAD-483C-8052-12962638EE7A}" type="pres">
      <dgm:prSet presAssocID="{E34DE13C-EACF-49F1-8ED0-68FD4996D7D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3F3F9-315F-4234-8BCF-3E73B9A1C643}" type="pres">
      <dgm:prSet presAssocID="{E34DE13C-EACF-49F1-8ED0-68FD4996D7D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9B736-BB33-470B-BA02-4B08FB11CC7D}" type="pres">
      <dgm:prSet presAssocID="{7B45FBFD-279C-45C3-83A3-9531295FDC2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DE87C-6F24-4312-A635-F1F0D7A41182}" type="pres">
      <dgm:prSet presAssocID="{7B45FBFD-279C-45C3-83A3-9531295FDC2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940C1-372F-4B4F-911C-3310DC6278DC}" type="pres">
      <dgm:prSet presAssocID="{4412C113-7A80-421C-86A8-17B52CB56F6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E01E3-F461-4495-A29A-97499A38B4FD}" type="pres">
      <dgm:prSet presAssocID="{4412C113-7A80-421C-86A8-17B52CB56F6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C73D1A-527E-4F3A-88E3-C9A31155ADDD}" type="presOf" srcId="{D6A8CC6B-B872-4A2B-BB80-7CB66508A589}" destId="{414E01E3-F461-4495-A29A-97499A38B4FD}" srcOrd="0" destOrd="0" presId="urn:microsoft.com/office/officeart/2005/8/layout/target3"/>
    <dgm:cxn modelId="{13AAE9D4-9E5E-4AB2-A68D-EAA04F1475CA}" type="presOf" srcId="{4412C113-7A80-421C-86A8-17B52CB56F6E}" destId="{51C7D77E-C9EB-486C-A0F4-B1F425279FF5}" srcOrd="0" destOrd="0" presId="urn:microsoft.com/office/officeart/2005/8/layout/target3"/>
    <dgm:cxn modelId="{63D8542E-10B9-431E-8595-A62C3C711455}" type="presOf" srcId="{7B45FBFD-279C-45C3-83A3-9531295FDC2E}" destId="{AF49B736-BB33-470B-BA02-4B08FB11CC7D}" srcOrd="1" destOrd="0" presId="urn:microsoft.com/office/officeart/2005/8/layout/target3"/>
    <dgm:cxn modelId="{FFFAA9BF-C078-42BD-B46C-324D19AA70BF}" srcId="{7B45FBFD-279C-45C3-83A3-9531295FDC2E}" destId="{AC9E72FA-565C-42FE-BE47-B1E9A8B1C82F}" srcOrd="1" destOrd="0" parTransId="{8BBF4675-7F4F-49DB-85C6-5DD0F9D5814A}" sibTransId="{4FC98328-3754-4BE1-B3D2-0E462C9507D0}"/>
    <dgm:cxn modelId="{90F9910B-64D2-4A5D-8434-5E86C678FFC3}" srcId="{D9BF405C-0820-4DBD-AB45-B78D511440FD}" destId="{4412C113-7A80-421C-86A8-17B52CB56F6E}" srcOrd="2" destOrd="0" parTransId="{EEB77366-26AF-4853-B1DD-A79C6E13D66B}" sibTransId="{6FED8CED-BBA6-4753-9553-2E0015B6A2B8}"/>
    <dgm:cxn modelId="{E47D9FBB-3CD9-4CFD-A4CB-862E06B78419}" type="presOf" srcId="{ECF0A147-40D7-4230-B0BA-01D18B53C643}" destId="{A8ADE87C-6F24-4312-A635-F1F0D7A41182}" srcOrd="0" destOrd="0" presId="urn:microsoft.com/office/officeart/2005/8/layout/target3"/>
    <dgm:cxn modelId="{FD651EF1-2915-4C79-A03A-F7877D037D49}" type="presOf" srcId="{4412C113-7A80-421C-86A8-17B52CB56F6E}" destId="{504940C1-372F-4B4F-911C-3310DC6278DC}" srcOrd="1" destOrd="0" presId="urn:microsoft.com/office/officeart/2005/8/layout/target3"/>
    <dgm:cxn modelId="{BCACFD4A-E3E9-4773-8736-E38E4F89A036}" srcId="{E34DE13C-EACF-49F1-8ED0-68FD4996D7D7}" destId="{B4B504E2-6989-4A12-A598-063D14CA22BC}" srcOrd="0" destOrd="0" parTransId="{01D7C015-9F8C-49F8-BEEA-55CCC4065900}" sibTransId="{2F1C2657-A919-4295-940B-A8877ED63668}"/>
    <dgm:cxn modelId="{88CA9E7F-3CC2-4E82-ACB6-FBC39226DEDB}" type="presOf" srcId="{E34DE13C-EACF-49F1-8ED0-68FD4996D7D7}" destId="{986907C5-6A55-4111-91C2-D63A25910458}" srcOrd="0" destOrd="0" presId="urn:microsoft.com/office/officeart/2005/8/layout/target3"/>
    <dgm:cxn modelId="{B6D22FC3-458F-4012-A24E-DA28DFB69D8B}" type="presOf" srcId="{B4B504E2-6989-4A12-A598-063D14CA22BC}" destId="{7573F3F9-315F-4234-8BCF-3E73B9A1C643}" srcOrd="0" destOrd="0" presId="urn:microsoft.com/office/officeart/2005/8/layout/target3"/>
    <dgm:cxn modelId="{F72624E5-9794-49F0-945E-186F2269FB10}" type="presOf" srcId="{E34DE13C-EACF-49F1-8ED0-68FD4996D7D7}" destId="{6C1BB7BC-3FAD-483C-8052-12962638EE7A}" srcOrd="1" destOrd="0" presId="urn:microsoft.com/office/officeart/2005/8/layout/target3"/>
    <dgm:cxn modelId="{964D5231-D6C3-4A78-AEE0-F14308409C21}" srcId="{D9BF405C-0820-4DBD-AB45-B78D511440FD}" destId="{7B45FBFD-279C-45C3-83A3-9531295FDC2E}" srcOrd="1" destOrd="0" parTransId="{24A2ECBC-D7D6-41AA-A6DE-8D92A129714C}" sibTransId="{10F840C6-CD79-43BF-84F0-F019FA373AD5}"/>
    <dgm:cxn modelId="{7BB2E3D0-084D-4858-9618-5DEEC1D9ADCD}" srcId="{D9BF405C-0820-4DBD-AB45-B78D511440FD}" destId="{E34DE13C-EACF-49F1-8ED0-68FD4996D7D7}" srcOrd="0" destOrd="0" parTransId="{EFBDAAEA-E504-4741-8DA7-9FF25D794084}" sibTransId="{07ECA1CB-4F6F-4A1E-A5E8-A122490F64C3}"/>
    <dgm:cxn modelId="{FD2B31F8-2A0C-4594-8047-653BB69346E6}" type="presOf" srcId="{7B45FBFD-279C-45C3-83A3-9531295FDC2E}" destId="{7EE6B202-678B-4E65-836F-C5CF3162B2D7}" srcOrd="0" destOrd="0" presId="urn:microsoft.com/office/officeart/2005/8/layout/target3"/>
    <dgm:cxn modelId="{5253076C-9B12-47D3-93D5-C48D8A0B5C5D}" type="presOf" srcId="{AC9E72FA-565C-42FE-BE47-B1E9A8B1C82F}" destId="{A8ADE87C-6F24-4312-A635-F1F0D7A41182}" srcOrd="0" destOrd="1" presId="urn:microsoft.com/office/officeart/2005/8/layout/target3"/>
    <dgm:cxn modelId="{DB3558E6-97C8-4C43-AAF4-F5C0B7DE9A13}" type="presOf" srcId="{D9BF405C-0820-4DBD-AB45-B78D511440FD}" destId="{444AAF50-1A8D-4216-BBF5-5C282911F34F}" srcOrd="0" destOrd="0" presId="urn:microsoft.com/office/officeart/2005/8/layout/target3"/>
    <dgm:cxn modelId="{854D2B19-9A54-4E5F-80A1-5217A137CD2B}" type="presOf" srcId="{60EF634E-B750-4958-8BB3-C827498A9261}" destId="{7573F3F9-315F-4234-8BCF-3E73B9A1C643}" srcOrd="0" destOrd="1" presId="urn:microsoft.com/office/officeart/2005/8/layout/target3"/>
    <dgm:cxn modelId="{4AABEEC5-5E12-445F-9A24-FCCFB2EEF58E}" type="presOf" srcId="{B634DFE1-39B6-4C7D-9953-DAAD2C28E58F}" destId="{414E01E3-F461-4495-A29A-97499A38B4FD}" srcOrd="0" destOrd="1" presId="urn:microsoft.com/office/officeart/2005/8/layout/target3"/>
    <dgm:cxn modelId="{967AD4F9-37D7-402C-9907-5491AE9A02AF}" srcId="{4412C113-7A80-421C-86A8-17B52CB56F6E}" destId="{D6A8CC6B-B872-4A2B-BB80-7CB66508A589}" srcOrd="0" destOrd="0" parTransId="{B0D1DC26-DA1B-4499-B94E-D17CC22AF9B5}" sibTransId="{C8858749-F30D-497D-9F68-BE190CE81166}"/>
    <dgm:cxn modelId="{5FEF24A9-950C-436E-A58E-160FA0750493}" srcId="{E34DE13C-EACF-49F1-8ED0-68FD4996D7D7}" destId="{60EF634E-B750-4958-8BB3-C827498A9261}" srcOrd="1" destOrd="0" parTransId="{2696B9E3-3C54-4557-ACD7-F29C4A3A5228}" sibTransId="{B83B4102-40CE-4C86-8552-D26CAE48E2D7}"/>
    <dgm:cxn modelId="{2DEFB893-811B-4F02-B726-9885BDD22D69}" srcId="{7B45FBFD-279C-45C3-83A3-9531295FDC2E}" destId="{ECF0A147-40D7-4230-B0BA-01D18B53C643}" srcOrd="0" destOrd="0" parTransId="{C89F0657-EF7E-4E07-ADF2-4D2BC395D235}" sibTransId="{DF3F47FA-AB07-406C-BEE9-B0A8F7C3E397}"/>
    <dgm:cxn modelId="{E65BBFE9-DFE8-438E-8D09-17F40A48FB72}" srcId="{4412C113-7A80-421C-86A8-17B52CB56F6E}" destId="{B634DFE1-39B6-4C7D-9953-DAAD2C28E58F}" srcOrd="1" destOrd="0" parTransId="{A8F7F3A0-7944-4997-B7BF-913D1E7C75D9}" sibTransId="{68B5F76A-15C8-413A-B506-3CE114FE5FF2}"/>
    <dgm:cxn modelId="{E3891DFA-38B9-446F-9F42-F22A7633E02B}" type="presParOf" srcId="{444AAF50-1A8D-4216-BBF5-5C282911F34F}" destId="{B42BEDA5-8D34-4250-A2D2-4539C88DD08F}" srcOrd="0" destOrd="0" presId="urn:microsoft.com/office/officeart/2005/8/layout/target3"/>
    <dgm:cxn modelId="{6DAD2CAA-0486-47F3-B451-C4BB173561AC}" type="presParOf" srcId="{444AAF50-1A8D-4216-BBF5-5C282911F34F}" destId="{0D8632F3-1890-4372-8264-4DFF7CB95B53}" srcOrd="1" destOrd="0" presId="urn:microsoft.com/office/officeart/2005/8/layout/target3"/>
    <dgm:cxn modelId="{714EA6AD-9CB5-4D34-9F4B-EEE02C3DFFBB}" type="presParOf" srcId="{444AAF50-1A8D-4216-BBF5-5C282911F34F}" destId="{986907C5-6A55-4111-91C2-D63A25910458}" srcOrd="2" destOrd="0" presId="urn:microsoft.com/office/officeart/2005/8/layout/target3"/>
    <dgm:cxn modelId="{49504A3B-DA3B-423D-96DE-F350ED554D70}" type="presParOf" srcId="{444AAF50-1A8D-4216-BBF5-5C282911F34F}" destId="{157ED908-B58E-4BF5-802F-952C16BB1AB9}" srcOrd="3" destOrd="0" presId="urn:microsoft.com/office/officeart/2005/8/layout/target3"/>
    <dgm:cxn modelId="{2D0DFEF6-7703-45FA-96DE-36B6B5A4ED5D}" type="presParOf" srcId="{444AAF50-1A8D-4216-BBF5-5C282911F34F}" destId="{E074C257-1050-4F1D-A6A7-0C394AF63915}" srcOrd="4" destOrd="0" presId="urn:microsoft.com/office/officeart/2005/8/layout/target3"/>
    <dgm:cxn modelId="{E67A8BF9-2E1A-44D5-ACC3-ECAC2B6ED02C}" type="presParOf" srcId="{444AAF50-1A8D-4216-BBF5-5C282911F34F}" destId="{7EE6B202-678B-4E65-836F-C5CF3162B2D7}" srcOrd="5" destOrd="0" presId="urn:microsoft.com/office/officeart/2005/8/layout/target3"/>
    <dgm:cxn modelId="{947F3C25-4E9F-4020-A981-756963F17245}" type="presParOf" srcId="{444AAF50-1A8D-4216-BBF5-5C282911F34F}" destId="{F976496F-BD40-4A9E-A1F1-33E98CF6E523}" srcOrd="6" destOrd="0" presId="urn:microsoft.com/office/officeart/2005/8/layout/target3"/>
    <dgm:cxn modelId="{66248167-B792-40E3-944A-466AB38638C1}" type="presParOf" srcId="{444AAF50-1A8D-4216-BBF5-5C282911F34F}" destId="{73B1D1BB-F6FB-4FDB-BE5B-F93B59E7C3B5}" srcOrd="7" destOrd="0" presId="urn:microsoft.com/office/officeart/2005/8/layout/target3"/>
    <dgm:cxn modelId="{7A9E6B96-52EC-47AF-B0E1-FD262EA1B20A}" type="presParOf" srcId="{444AAF50-1A8D-4216-BBF5-5C282911F34F}" destId="{51C7D77E-C9EB-486C-A0F4-B1F425279FF5}" srcOrd="8" destOrd="0" presId="urn:microsoft.com/office/officeart/2005/8/layout/target3"/>
    <dgm:cxn modelId="{9375A12F-E5D7-43D9-A880-4D54242BEEBB}" type="presParOf" srcId="{444AAF50-1A8D-4216-BBF5-5C282911F34F}" destId="{6C1BB7BC-3FAD-483C-8052-12962638EE7A}" srcOrd="9" destOrd="0" presId="urn:microsoft.com/office/officeart/2005/8/layout/target3"/>
    <dgm:cxn modelId="{8F618460-4D6E-4F31-A7F6-EC399F2F94AB}" type="presParOf" srcId="{444AAF50-1A8D-4216-BBF5-5C282911F34F}" destId="{7573F3F9-315F-4234-8BCF-3E73B9A1C643}" srcOrd="10" destOrd="0" presId="urn:microsoft.com/office/officeart/2005/8/layout/target3"/>
    <dgm:cxn modelId="{F149BDDC-83F3-40FA-9A63-8CCCF75B2F79}" type="presParOf" srcId="{444AAF50-1A8D-4216-BBF5-5C282911F34F}" destId="{AF49B736-BB33-470B-BA02-4B08FB11CC7D}" srcOrd="11" destOrd="0" presId="urn:microsoft.com/office/officeart/2005/8/layout/target3"/>
    <dgm:cxn modelId="{63312271-E368-4C98-B8D5-5C4231B25DEC}" type="presParOf" srcId="{444AAF50-1A8D-4216-BBF5-5C282911F34F}" destId="{A8ADE87C-6F24-4312-A635-F1F0D7A41182}" srcOrd="12" destOrd="0" presId="urn:microsoft.com/office/officeart/2005/8/layout/target3"/>
    <dgm:cxn modelId="{5A495BAE-1917-46FD-A293-EEFEB8CB1A84}" type="presParOf" srcId="{444AAF50-1A8D-4216-BBF5-5C282911F34F}" destId="{504940C1-372F-4B4F-911C-3310DC6278DC}" srcOrd="13" destOrd="0" presId="urn:microsoft.com/office/officeart/2005/8/layout/target3"/>
    <dgm:cxn modelId="{3AF41028-6F55-485C-876C-BF8054900203}" type="presParOf" srcId="{444AAF50-1A8D-4216-BBF5-5C282911F34F}" destId="{414E01E3-F461-4495-A29A-97499A38B4FD}" srcOrd="14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FB2208-E586-48DF-9FCF-4A48CBB7813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BCA01B-DFAC-4FD2-A8EC-2F243177978E}">
      <dgm:prSet/>
      <dgm:spPr>
        <a:scene3d>
          <a:camera prst="orthographicFront"/>
          <a:lightRig rig="threePt" dir="t"/>
        </a:scene3d>
        <a:sp3d>
          <a:bevelT prst="angle"/>
          <a:bevelB w="114300" prst="hardEdge"/>
        </a:sp3d>
      </dgm:spPr>
      <dgm:t>
        <a:bodyPr/>
        <a:lstStyle/>
        <a:p>
          <a:pPr rtl="0"/>
          <a:r>
            <a:rPr lang="ru-RU" dirty="0" smtClean="0">
              <a:solidFill>
                <a:srgbClr val="7030A0"/>
              </a:solidFill>
            </a:rPr>
            <a:t>Выплата муниципальной пенсии за выслугу лет.</a:t>
          </a:r>
          <a:endParaRPr lang="ru-RU" dirty="0">
            <a:solidFill>
              <a:srgbClr val="7030A0"/>
            </a:solidFill>
          </a:endParaRPr>
        </a:p>
      </dgm:t>
    </dgm:pt>
    <dgm:pt modelId="{9A897553-0C3D-4A2D-A5C0-D1CAD1914DDF}" type="parTrans" cxnId="{5E41E972-A22D-458E-A636-E2D40CB57C41}">
      <dgm:prSet/>
      <dgm:spPr/>
      <dgm:t>
        <a:bodyPr/>
        <a:lstStyle/>
        <a:p>
          <a:endParaRPr lang="ru-RU"/>
        </a:p>
      </dgm:t>
    </dgm:pt>
    <dgm:pt modelId="{9B34847A-D325-4706-9F14-936924959DB5}" type="sibTrans" cxnId="{5E41E972-A22D-458E-A636-E2D40CB57C41}">
      <dgm:prSet/>
      <dgm:spPr/>
      <dgm:t>
        <a:bodyPr/>
        <a:lstStyle/>
        <a:p>
          <a:endParaRPr lang="ru-RU"/>
        </a:p>
      </dgm:t>
    </dgm:pt>
    <dgm:pt modelId="{91CAF1E7-1F20-40D1-894A-3C1DE5788D1C}" type="pres">
      <dgm:prSet presAssocID="{E9FB2208-E586-48DF-9FCF-4A48CBB781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C4626C-62F6-419C-AEF3-15D49B124892}" type="pres">
      <dgm:prSet presAssocID="{29BCA01B-DFAC-4FD2-A8EC-2F243177978E}" presName="node" presStyleLbl="node1" presStyleIdx="0" presStyleCnt="1" custScaleX="67450" custScaleY="32429" custLinFactNeighborX="13549" custLinFactNeighborY="14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41E972-A22D-458E-A636-E2D40CB57C41}" srcId="{E9FB2208-E586-48DF-9FCF-4A48CBB7813A}" destId="{29BCA01B-DFAC-4FD2-A8EC-2F243177978E}" srcOrd="0" destOrd="0" parTransId="{9A897553-0C3D-4A2D-A5C0-D1CAD1914DDF}" sibTransId="{9B34847A-D325-4706-9F14-936924959DB5}"/>
    <dgm:cxn modelId="{E1953B40-A7BC-4EE6-BD5C-815CEDB4CB13}" type="presOf" srcId="{29BCA01B-DFAC-4FD2-A8EC-2F243177978E}" destId="{41C4626C-62F6-419C-AEF3-15D49B124892}" srcOrd="0" destOrd="0" presId="urn:microsoft.com/office/officeart/2005/8/layout/default#1"/>
    <dgm:cxn modelId="{AA69A80B-28BC-4E52-9042-784B93FB9DE6}" type="presOf" srcId="{E9FB2208-E586-48DF-9FCF-4A48CBB7813A}" destId="{91CAF1E7-1F20-40D1-894A-3C1DE5788D1C}" srcOrd="0" destOrd="0" presId="urn:microsoft.com/office/officeart/2005/8/layout/default#1"/>
    <dgm:cxn modelId="{95CE1BEE-B7AA-4AF7-9FD3-CB92B5B805DA}" type="presParOf" srcId="{91CAF1E7-1F20-40D1-894A-3C1DE5788D1C}" destId="{41C4626C-62F6-419C-AEF3-15D49B124892}" srcOrd="0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list1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 sz="14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2022год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64,5тыс.руб</a:t>
          </a:r>
          <a:r>
            <a:rPr lang="ru-RU" sz="2400" dirty="0" smtClean="0"/>
            <a:t>.</a:t>
          </a:r>
          <a:endParaRPr lang="ru-RU" sz="2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2023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год-0,0тыс.руб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</a:rPr>
            <a:t>2024 год-           0,0 </a:t>
          </a:r>
          <a:r>
            <a:rPr lang="ru-RU" sz="2400" b="1" dirty="0" err="1" smtClean="0">
              <a:solidFill>
                <a:srgbClr val="FF0000"/>
              </a:solidFill>
            </a:rPr>
            <a:t>тыс.руб</a:t>
          </a:r>
          <a:r>
            <a:rPr lang="ru-RU" sz="2400" b="1" dirty="0" smtClean="0"/>
            <a:t>.</a:t>
          </a:r>
          <a:endParaRPr lang="ru-RU" sz="2400" b="1" dirty="0"/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F8D26CC0-2858-4FEE-82AA-211F73ECB2A4}" type="pres">
      <dgm:prSet presAssocID="{A23CFC8A-289A-41B6-B1BC-B6510C3E66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561023-81C1-487F-8DAA-E99866A3AFD5}" type="pres">
      <dgm:prSet presAssocID="{154B374D-29C2-4AB3-BAE4-B2B8A7004504}" presName="parentLin" presStyleCnt="0"/>
      <dgm:spPr/>
      <dgm:t>
        <a:bodyPr/>
        <a:lstStyle/>
        <a:p>
          <a:endParaRPr lang="ru-RU"/>
        </a:p>
      </dgm:t>
    </dgm:pt>
    <dgm:pt modelId="{C9540779-3D36-4785-8B8A-9EECEB66DF63}" type="pres">
      <dgm:prSet presAssocID="{154B374D-29C2-4AB3-BAE4-B2B8A700450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FE5BB65-50E6-4F56-AB9B-36B0DF2F78BE}" type="pres">
      <dgm:prSet presAssocID="{154B374D-29C2-4AB3-BAE4-B2B8A7004504}" presName="parentText" presStyleLbl="node1" presStyleIdx="0" presStyleCnt="4" custScaleX="138690" custScaleY="383349" custLinFactNeighborX="5908" custLinFactNeighborY="-141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66B05-7177-4215-8508-4994AB3D724B}" type="pres">
      <dgm:prSet presAssocID="{154B374D-29C2-4AB3-BAE4-B2B8A7004504}" presName="negativeSpace" presStyleCnt="0"/>
      <dgm:spPr/>
      <dgm:t>
        <a:bodyPr/>
        <a:lstStyle/>
        <a:p>
          <a:endParaRPr lang="ru-RU"/>
        </a:p>
      </dgm:t>
    </dgm:pt>
    <dgm:pt modelId="{33B8D1B8-BEC4-4630-B939-EE5C7BFFBB27}" type="pres">
      <dgm:prSet presAssocID="{154B374D-29C2-4AB3-BAE4-B2B8A7004504}" presName="childText" presStyleLbl="conFgAcc1" presStyleIdx="0" presStyleCnt="4" custLinFactNeighborX="368" custLinFactNeighborY="36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88819-553B-4569-8ACB-9F56AC5B4E6F}" type="pres">
      <dgm:prSet presAssocID="{1D425745-7956-41E1-9064-ED10C982169E}" presName="spaceBetweenRectangles" presStyleCnt="0"/>
      <dgm:spPr/>
      <dgm:t>
        <a:bodyPr/>
        <a:lstStyle/>
        <a:p>
          <a:endParaRPr lang="ru-RU"/>
        </a:p>
      </dgm:t>
    </dgm:pt>
    <dgm:pt modelId="{60475283-564C-4E39-B33D-4D231F0B225B}" type="pres">
      <dgm:prSet presAssocID="{6464DF13-DDF2-4EDC-9184-2BC00F5A7E92}" presName="parentLin" presStyleCnt="0"/>
      <dgm:spPr/>
      <dgm:t>
        <a:bodyPr/>
        <a:lstStyle/>
        <a:p>
          <a:endParaRPr lang="ru-RU"/>
        </a:p>
      </dgm:t>
    </dgm:pt>
    <dgm:pt modelId="{E276C748-38C7-4585-B424-3470828C8534}" type="pres">
      <dgm:prSet presAssocID="{6464DF13-DDF2-4EDC-9184-2BC00F5A7E9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947160B-4E5B-46E3-BEDB-5D0714A32439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B26BC-C7BB-406F-9000-CE17FE183F26}" type="pres">
      <dgm:prSet presAssocID="{6464DF13-DDF2-4EDC-9184-2BC00F5A7E92}" presName="negativeSpace" presStyleCnt="0"/>
      <dgm:spPr/>
      <dgm:t>
        <a:bodyPr/>
        <a:lstStyle/>
        <a:p>
          <a:endParaRPr lang="ru-RU"/>
        </a:p>
      </dgm:t>
    </dgm:pt>
    <dgm:pt modelId="{7F9D067F-157F-454D-AD01-2B82F499F4FE}" type="pres">
      <dgm:prSet presAssocID="{6464DF13-DDF2-4EDC-9184-2BC00F5A7E9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969F0-1706-474F-81AC-A1F39CA9915C}" type="pres">
      <dgm:prSet presAssocID="{952F084E-1816-4835-9935-A4B9DF6A4C7B}" presName="spaceBetweenRectangles" presStyleCnt="0"/>
      <dgm:spPr/>
      <dgm:t>
        <a:bodyPr/>
        <a:lstStyle/>
        <a:p>
          <a:endParaRPr lang="ru-RU"/>
        </a:p>
      </dgm:t>
    </dgm:pt>
    <dgm:pt modelId="{A5907692-63B2-4AAC-A3F8-C1864EFBAB6B}" type="pres">
      <dgm:prSet presAssocID="{DB710643-6751-4A77-AA66-168EBEFA9DEC}" presName="parentLin" presStyleCnt="0"/>
      <dgm:spPr/>
      <dgm:t>
        <a:bodyPr/>
        <a:lstStyle/>
        <a:p>
          <a:endParaRPr lang="ru-RU"/>
        </a:p>
      </dgm:t>
    </dgm:pt>
    <dgm:pt modelId="{671FD6F9-160A-4A4B-986B-DCECE2AF6665}" type="pres">
      <dgm:prSet presAssocID="{DB710643-6751-4A77-AA66-168EBEFA9DE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20DB3E3-FB60-4855-98AC-214BC4391AA0}" type="pres">
      <dgm:prSet presAssocID="{DB710643-6751-4A77-AA66-168EBEFA9DE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F8E5E-CF04-457A-B4DE-BEF40EE06D06}" type="pres">
      <dgm:prSet presAssocID="{DB710643-6751-4A77-AA66-168EBEFA9DEC}" presName="negativeSpace" presStyleCnt="0"/>
      <dgm:spPr/>
      <dgm:t>
        <a:bodyPr/>
        <a:lstStyle/>
        <a:p>
          <a:endParaRPr lang="ru-RU"/>
        </a:p>
      </dgm:t>
    </dgm:pt>
    <dgm:pt modelId="{C3EA5BB5-4273-474E-A8A3-5AE5819773C1}" type="pres">
      <dgm:prSet presAssocID="{DB710643-6751-4A77-AA66-168EBEFA9DE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247ED-145D-407F-B348-99DF8BCA9CED}" type="pres">
      <dgm:prSet presAssocID="{95969B16-763C-411F-91BB-D1BAFA0B3473}" presName="spaceBetweenRectangles" presStyleCnt="0"/>
      <dgm:spPr/>
      <dgm:t>
        <a:bodyPr/>
        <a:lstStyle/>
        <a:p>
          <a:endParaRPr lang="ru-RU"/>
        </a:p>
      </dgm:t>
    </dgm:pt>
    <dgm:pt modelId="{E186424F-C0BE-4C16-9FA4-42CDDBBD6E9B}" type="pres">
      <dgm:prSet presAssocID="{C0FE6C6C-41CD-4A1C-BAC3-9EF9FC4F3CE8}" presName="parentLin" presStyleCnt="0"/>
      <dgm:spPr/>
      <dgm:t>
        <a:bodyPr/>
        <a:lstStyle/>
        <a:p>
          <a:endParaRPr lang="ru-RU"/>
        </a:p>
      </dgm:t>
    </dgm:pt>
    <dgm:pt modelId="{E9DAB5B0-0482-426B-A20C-2FE0AF658911}" type="pres">
      <dgm:prSet presAssocID="{C0FE6C6C-41CD-4A1C-BAC3-9EF9FC4F3CE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FC70FBF7-192B-4653-91B5-ACE9A907C00D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5F8DB-9E34-44FB-A16C-A0EFE22ED0FD}" type="pres">
      <dgm:prSet presAssocID="{C0FE6C6C-41CD-4A1C-BAC3-9EF9FC4F3CE8}" presName="negativeSpace" presStyleCnt="0"/>
      <dgm:spPr/>
      <dgm:t>
        <a:bodyPr/>
        <a:lstStyle/>
        <a:p>
          <a:endParaRPr lang="ru-RU"/>
        </a:p>
      </dgm:t>
    </dgm:pt>
    <dgm:pt modelId="{B5DEE424-C0E0-4FAB-B724-F130FE92A42B}" type="pres">
      <dgm:prSet presAssocID="{C0FE6C6C-41CD-4A1C-BAC3-9EF9FC4F3CE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F04CA2-1A67-4285-BB24-B805402ADFE1}" type="presOf" srcId="{DB710643-6751-4A77-AA66-168EBEFA9DEC}" destId="{671FD6F9-160A-4A4B-986B-DCECE2AF6665}" srcOrd="0" destOrd="0" presId="urn:microsoft.com/office/officeart/2005/8/layout/list1"/>
    <dgm:cxn modelId="{6EFE4AEB-C09A-4CFE-A7D9-7ED0907E4839}" type="presOf" srcId="{6464DF13-DDF2-4EDC-9184-2BC00F5A7E92}" destId="{4947160B-4E5B-46E3-BEDB-5D0714A32439}" srcOrd="1" destOrd="0" presId="urn:microsoft.com/office/officeart/2005/8/layout/list1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787B8AC3-0455-41E1-AD9C-98A29D0E46E5}" type="presOf" srcId="{C0FE6C6C-41CD-4A1C-BAC3-9EF9FC4F3CE8}" destId="{E9DAB5B0-0482-426B-A20C-2FE0AF658911}" srcOrd="0" destOrd="0" presId="urn:microsoft.com/office/officeart/2005/8/layout/list1"/>
    <dgm:cxn modelId="{225EC84F-82C0-49EE-A8AE-AA703D2D4299}" type="presOf" srcId="{154B374D-29C2-4AB3-BAE4-B2B8A7004504}" destId="{CFE5BB65-50E6-4F56-AB9B-36B0DF2F78BE}" srcOrd="1" destOrd="0" presId="urn:microsoft.com/office/officeart/2005/8/layout/list1"/>
    <dgm:cxn modelId="{CE63EEDD-8263-46B2-80AD-5BE2CEF4304F}" type="presOf" srcId="{6464DF13-DDF2-4EDC-9184-2BC00F5A7E92}" destId="{E276C748-38C7-4585-B424-3470828C8534}" srcOrd="0" destOrd="0" presId="urn:microsoft.com/office/officeart/2005/8/layout/list1"/>
    <dgm:cxn modelId="{F2F5A1F7-F27A-465C-9B35-AD407CA6A9F4}" type="presOf" srcId="{C0FE6C6C-41CD-4A1C-BAC3-9EF9FC4F3CE8}" destId="{FC70FBF7-192B-4653-91B5-ACE9A907C00D}" srcOrd="1" destOrd="0" presId="urn:microsoft.com/office/officeart/2005/8/layout/list1"/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26A7FC4-7026-4C02-84F8-B17F0FB6EDC9}" type="presOf" srcId="{A23CFC8A-289A-41B6-B1BC-B6510C3E6662}" destId="{F8D26CC0-2858-4FEE-82AA-211F73ECB2A4}" srcOrd="0" destOrd="0" presId="urn:microsoft.com/office/officeart/2005/8/layout/list1"/>
    <dgm:cxn modelId="{D96D6E3C-1B89-4644-A96A-5EA7E7E487BD}" type="presOf" srcId="{154B374D-29C2-4AB3-BAE4-B2B8A7004504}" destId="{C9540779-3D36-4785-8B8A-9EECEB66DF63}" srcOrd="0" destOrd="0" presId="urn:microsoft.com/office/officeart/2005/8/layout/list1"/>
    <dgm:cxn modelId="{48B58DCB-4CE9-45F6-B89B-359CBB9979FC}" type="presOf" srcId="{DB710643-6751-4A77-AA66-168EBEFA9DEC}" destId="{C20DB3E3-FB60-4855-98AC-214BC4391AA0}" srcOrd="1" destOrd="0" presId="urn:microsoft.com/office/officeart/2005/8/layout/list1"/>
    <dgm:cxn modelId="{926EB008-FFA6-4B02-AFE2-F71BC9ED641C}" type="presParOf" srcId="{F8D26CC0-2858-4FEE-82AA-211F73ECB2A4}" destId="{A7561023-81C1-487F-8DAA-E99866A3AFD5}" srcOrd="0" destOrd="0" presId="urn:microsoft.com/office/officeart/2005/8/layout/list1"/>
    <dgm:cxn modelId="{307AE305-A6EC-4378-B4A9-DFF2E0FBDA99}" type="presParOf" srcId="{A7561023-81C1-487F-8DAA-E99866A3AFD5}" destId="{C9540779-3D36-4785-8B8A-9EECEB66DF63}" srcOrd="0" destOrd="0" presId="urn:microsoft.com/office/officeart/2005/8/layout/list1"/>
    <dgm:cxn modelId="{62F7C726-F42D-4C1F-8800-79912997CBA5}" type="presParOf" srcId="{A7561023-81C1-487F-8DAA-E99866A3AFD5}" destId="{CFE5BB65-50E6-4F56-AB9B-36B0DF2F78BE}" srcOrd="1" destOrd="0" presId="urn:microsoft.com/office/officeart/2005/8/layout/list1"/>
    <dgm:cxn modelId="{6AF5F952-59A8-4E57-9347-9B1D9C018792}" type="presParOf" srcId="{F8D26CC0-2858-4FEE-82AA-211F73ECB2A4}" destId="{97C66B05-7177-4215-8508-4994AB3D724B}" srcOrd="1" destOrd="0" presId="urn:microsoft.com/office/officeart/2005/8/layout/list1"/>
    <dgm:cxn modelId="{EF6B6E4A-7842-45B7-A04E-F3BEFF15432F}" type="presParOf" srcId="{F8D26CC0-2858-4FEE-82AA-211F73ECB2A4}" destId="{33B8D1B8-BEC4-4630-B939-EE5C7BFFBB27}" srcOrd="2" destOrd="0" presId="urn:microsoft.com/office/officeart/2005/8/layout/list1"/>
    <dgm:cxn modelId="{A0EEB73A-4512-4521-811D-5DC07573A4FE}" type="presParOf" srcId="{F8D26CC0-2858-4FEE-82AA-211F73ECB2A4}" destId="{3CE88819-553B-4569-8ACB-9F56AC5B4E6F}" srcOrd="3" destOrd="0" presId="urn:microsoft.com/office/officeart/2005/8/layout/list1"/>
    <dgm:cxn modelId="{C93DF7F0-ED30-42C8-9FA1-C05505BFC491}" type="presParOf" srcId="{F8D26CC0-2858-4FEE-82AA-211F73ECB2A4}" destId="{60475283-564C-4E39-B33D-4D231F0B225B}" srcOrd="4" destOrd="0" presId="urn:microsoft.com/office/officeart/2005/8/layout/list1"/>
    <dgm:cxn modelId="{D521A782-3739-483B-AD41-6B96CD966559}" type="presParOf" srcId="{60475283-564C-4E39-B33D-4D231F0B225B}" destId="{E276C748-38C7-4585-B424-3470828C8534}" srcOrd="0" destOrd="0" presId="urn:microsoft.com/office/officeart/2005/8/layout/list1"/>
    <dgm:cxn modelId="{95DAC9DF-4090-4118-BE53-8BEF6AE251C9}" type="presParOf" srcId="{60475283-564C-4E39-B33D-4D231F0B225B}" destId="{4947160B-4E5B-46E3-BEDB-5D0714A32439}" srcOrd="1" destOrd="0" presId="urn:microsoft.com/office/officeart/2005/8/layout/list1"/>
    <dgm:cxn modelId="{C575B203-2166-455B-B8EA-E19B429B47DC}" type="presParOf" srcId="{F8D26CC0-2858-4FEE-82AA-211F73ECB2A4}" destId="{9BEB26BC-C7BB-406F-9000-CE17FE183F26}" srcOrd="5" destOrd="0" presId="urn:microsoft.com/office/officeart/2005/8/layout/list1"/>
    <dgm:cxn modelId="{A34FDCC9-9D9B-4C33-A8CF-21D073B330CD}" type="presParOf" srcId="{F8D26CC0-2858-4FEE-82AA-211F73ECB2A4}" destId="{7F9D067F-157F-454D-AD01-2B82F499F4FE}" srcOrd="6" destOrd="0" presId="urn:microsoft.com/office/officeart/2005/8/layout/list1"/>
    <dgm:cxn modelId="{2DB492AF-4A7D-4E59-8A68-C5579639AA91}" type="presParOf" srcId="{F8D26CC0-2858-4FEE-82AA-211F73ECB2A4}" destId="{1E2969F0-1706-474F-81AC-A1F39CA9915C}" srcOrd="7" destOrd="0" presId="urn:microsoft.com/office/officeart/2005/8/layout/list1"/>
    <dgm:cxn modelId="{9F811370-F3F1-4D4F-9A55-EDA844848C12}" type="presParOf" srcId="{F8D26CC0-2858-4FEE-82AA-211F73ECB2A4}" destId="{A5907692-63B2-4AAC-A3F8-C1864EFBAB6B}" srcOrd="8" destOrd="0" presId="urn:microsoft.com/office/officeart/2005/8/layout/list1"/>
    <dgm:cxn modelId="{30133D9D-C3E2-458D-B349-821DF47A2234}" type="presParOf" srcId="{A5907692-63B2-4AAC-A3F8-C1864EFBAB6B}" destId="{671FD6F9-160A-4A4B-986B-DCECE2AF6665}" srcOrd="0" destOrd="0" presId="urn:microsoft.com/office/officeart/2005/8/layout/list1"/>
    <dgm:cxn modelId="{EB2C9F04-EC2E-4302-AEB6-1C1D2693DC5B}" type="presParOf" srcId="{A5907692-63B2-4AAC-A3F8-C1864EFBAB6B}" destId="{C20DB3E3-FB60-4855-98AC-214BC4391AA0}" srcOrd="1" destOrd="0" presId="urn:microsoft.com/office/officeart/2005/8/layout/list1"/>
    <dgm:cxn modelId="{78F4ECA2-EC76-4BC4-A956-83892C999FE3}" type="presParOf" srcId="{F8D26CC0-2858-4FEE-82AA-211F73ECB2A4}" destId="{E60F8E5E-CF04-457A-B4DE-BEF40EE06D06}" srcOrd="9" destOrd="0" presId="urn:microsoft.com/office/officeart/2005/8/layout/list1"/>
    <dgm:cxn modelId="{7DD53C27-7228-471E-96B3-D9A27ADAA675}" type="presParOf" srcId="{F8D26CC0-2858-4FEE-82AA-211F73ECB2A4}" destId="{C3EA5BB5-4273-474E-A8A3-5AE5819773C1}" srcOrd="10" destOrd="0" presId="urn:microsoft.com/office/officeart/2005/8/layout/list1"/>
    <dgm:cxn modelId="{A7682CF8-14AB-4A9F-8672-3709B4CB4B5C}" type="presParOf" srcId="{F8D26CC0-2858-4FEE-82AA-211F73ECB2A4}" destId="{E7E247ED-145D-407F-B348-99DF8BCA9CED}" srcOrd="11" destOrd="0" presId="urn:microsoft.com/office/officeart/2005/8/layout/list1"/>
    <dgm:cxn modelId="{1DC58CEF-E942-4D1F-92CC-5A4D1585B62D}" type="presParOf" srcId="{F8D26CC0-2858-4FEE-82AA-211F73ECB2A4}" destId="{E186424F-C0BE-4C16-9FA4-42CDDBBD6E9B}" srcOrd="12" destOrd="0" presId="urn:microsoft.com/office/officeart/2005/8/layout/list1"/>
    <dgm:cxn modelId="{18DDAEFF-E0BA-40BC-975E-9FCEDE7B3507}" type="presParOf" srcId="{E186424F-C0BE-4C16-9FA4-42CDDBBD6E9B}" destId="{E9DAB5B0-0482-426B-A20C-2FE0AF658911}" srcOrd="0" destOrd="0" presId="urn:microsoft.com/office/officeart/2005/8/layout/list1"/>
    <dgm:cxn modelId="{445908A2-B3B7-4C14-A238-0DB4B901F128}" type="presParOf" srcId="{E186424F-C0BE-4C16-9FA4-42CDDBBD6E9B}" destId="{FC70FBF7-192B-4653-91B5-ACE9A907C00D}" srcOrd="1" destOrd="0" presId="urn:microsoft.com/office/officeart/2005/8/layout/list1"/>
    <dgm:cxn modelId="{86B3AA3E-F0BB-4CFF-B270-3985791C8DB5}" type="presParOf" srcId="{F8D26CC0-2858-4FEE-82AA-211F73ECB2A4}" destId="{56D5F8DB-9E34-44FB-A16C-A0EFE22ED0FD}" srcOrd="13" destOrd="0" presId="urn:microsoft.com/office/officeart/2005/8/layout/list1"/>
    <dgm:cxn modelId="{404FA249-E232-4A73-A0BA-CAABF171067F}" type="presParOf" srcId="{F8D26CC0-2858-4FEE-82AA-211F73ECB2A4}" destId="{B5DEE424-C0E0-4FAB-B724-F130FE92A42B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</a:t>
          </a:r>
          <a:r>
            <a:rPr lang="ru-RU" sz="1400" dirty="0" err="1" smtClean="0">
              <a:solidFill>
                <a:srgbClr val="7030A0"/>
              </a:solidFill>
            </a:rPr>
            <a:t>офилактических</a:t>
          </a:r>
          <a:r>
            <a:rPr lang="ru-RU" sz="1400" dirty="0" smtClean="0">
              <a:solidFill>
                <a:srgbClr val="7030A0"/>
              </a:solidFill>
            </a:rPr>
            <a:t> 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400" dirty="0">
            <a:solidFill>
              <a:srgbClr val="7030A0"/>
            </a:solidFill>
          </a:endParaRPr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00000" custScaleY="127451" custLinFactNeighborX="2665" custLinFactNeighborY="39216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C672722B-C166-4A1D-9355-41AE093DC1BD}" type="presOf" srcId="{B5174978-9A8B-4268-92EF-77E3E877EA18}" destId="{A1EF4382-4204-44F2-87E1-2F4248166517}" srcOrd="0" destOrd="0" presId="urn:microsoft.com/office/officeart/2005/8/layout/venn1"/>
    <dgm:cxn modelId="{EC6EA6FE-9E98-4987-A5E5-CA303761B577}" type="presOf" srcId="{3BC8A077-6232-49E3-ACF4-2E5F8157B623}" destId="{A5F32897-492B-411E-ACD6-15E4F25B1843}" srcOrd="0" destOrd="0" presId="urn:microsoft.com/office/officeart/2005/8/layout/venn1"/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7EA72A12-270A-4EB7-B16F-B20AE625B527}" type="presParOf" srcId="{A5F32897-492B-411E-ACD6-15E4F25B1843}" destId="{A1EF4382-4204-44F2-87E1-2F4248166517}" srcOrd="0" destOrd="0" presId="urn:microsoft.com/office/officeart/2005/8/layout/venn1"/>
  </dgm:cxnLst>
  <dgm:bg>
    <a:noFill/>
  </dgm:bg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Иные межбюджетные трансферты на содержание автомобильных дорог общего пользования местного значения </a:t>
          </a:r>
          <a:r>
            <a:rPr lang="ru-RU" sz="14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2022 год – 3414,9тыс.руб</a:t>
          </a:r>
          <a:r>
            <a:rPr lang="ru-RU" sz="2800" dirty="0" smtClean="0"/>
            <a:t>.</a:t>
          </a:r>
          <a:endParaRPr lang="ru-RU" sz="28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2023  год- 1864,9ыс.руб.</a:t>
          </a:r>
          <a:endParaRPr lang="ru-RU" sz="28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2024 год- 1864,9тыс.руб.</a:t>
          </a:r>
          <a:endParaRPr lang="ru-RU" sz="28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433D7C0A-F1E8-4768-8CFF-F57A558F3324}" type="presOf" srcId="{A23CFC8A-289A-41B6-B1BC-B6510C3E6662}" destId="{D6BF08B3-1245-48E8-834B-0D770B80351C}" srcOrd="0" destOrd="0" presId="urn:microsoft.com/office/officeart/2005/8/layout/vList2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A6836183-3BBA-409A-A136-1545180C1606}" type="presOf" srcId="{154B374D-29C2-4AB3-BAE4-B2B8A7004504}" destId="{6D40E9F4-03E0-47B7-8255-41AF3A5A536F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C97614E-3762-4A8D-ABF6-679D969C7C14}" type="presOf" srcId="{C0FE6C6C-41CD-4A1C-BAC3-9EF9FC4F3CE8}" destId="{F86D6D38-D899-4231-9CFB-F93AE64D4D3C}" srcOrd="0" destOrd="0" presId="urn:microsoft.com/office/officeart/2005/8/layout/vList2"/>
    <dgm:cxn modelId="{5561D44F-48F3-42FB-85DB-66D46702D2AA}" type="presOf" srcId="{6464DF13-DDF2-4EDC-9184-2BC00F5A7E92}" destId="{7DA9B6F5-BB1A-4BFE-B03C-E81CFF9D5777}" srcOrd="0" destOrd="0" presId="urn:microsoft.com/office/officeart/2005/8/layout/vList2"/>
    <dgm:cxn modelId="{8D7635C0-C2B9-4819-91E7-F6C1C4DC0526}" type="presOf" srcId="{DB710643-6751-4A77-AA66-168EBEFA9DEC}" destId="{2FFFB3FB-EB4D-482F-8506-A2C31138193C}" srcOrd="0" destOrd="0" presId="urn:microsoft.com/office/officeart/2005/8/layout/vList2"/>
    <dgm:cxn modelId="{01CBD323-3D96-4176-804B-370161264D8F}" type="presParOf" srcId="{D6BF08B3-1245-48E8-834B-0D770B80351C}" destId="{6D40E9F4-03E0-47B7-8255-41AF3A5A536F}" srcOrd="0" destOrd="0" presId="urn:microsoft.com/office/officeart/2005/8/layout/vList2"/>
    <dgm:cxn modelId="{51F7B39A-D353-4C64-974B-A409B1705BBA}" type="presParOf" srcId="{D6BF08B3-1245-48E8-834B-0D770B80351C}" destId="{C2B77B79-3829-41DE-882A-235707ED287D}" srcOrd="1" destOrd="0" presId="urn:microsoft.com/office/officeart/2005/8/layout/vList2"/>
    <dgm:cxn modelId="{8AF0D047-5A19-4617-AED5-00FF93C7EDF1}" type="presParOf" srcId="{D6BF08B3-1245-48E8-834B-0D770B80351C}" destId="{7DA9B6F5-BB1A-4BFE-B03C-E81CFF9D5777}" srcOrd="2" destOrd="0" presId="urn:microsoft.com/office/officeart/2005/8/layout/vList2"/>
    <dgm:cxn modelId="{0B099BDB-768E-4A3C-B87B-E1EF4E702AAA}" type="presParOf" srcId="{D6BF08B3-1245-48E8-834B-0D770B80351C}" destId="{2420A0A4-FD3E-472E-BD94-AD70C49FD2EA}" srcOrd="3" destOrd="0" presId="urn:microsoft.com/office/officeart/2005/8/layout/vList2"/>
    <dgm:cxn modelId="{F45E3EDB-4B52-4C2C-BE79-3280390FC948}" type="presParOf" srcId="{D6BF08B3-1245-48E8-834B-0D770B80351C}" destId="{2FFFB3FB-EB4D-482F-8506-A2C31138193C}" srcOrd="4" destOrd="0" presId="urn:microsoft.com/office/officeart/2005/8/layout/vList2"/>
    <dgm:cxn modelId="{22AAFFE7-84B4-47BE-A5FE-A44169030C51}" type="presParOf" srcId="{D6BF08B3-1245-48E8-834B-0D770B80351C}" destId="{9515EEA5-936D-40FE-9190-662BBA0628A1}" srcOrd="5" destOrd="0" presId="urn:microsoft.com/office/officeart/2005/8/layout/vList2"/>
    <dgm:cxn modelId="{76ECCB3B-8F81-4ABE-AFFE-698DA2BBF7CA}" type="presParOf" srcId="{D6BF08B3-1245-48E8-834B-0D770B80351C}" destId="{F86D6D38-D899-4231-9CFB-F93AE64D4D3C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 на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содержанрие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автомобильных дорог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поселения.</a:t>
          </a:r>
          <a:endParaRPr lang="ru-RU" sz="12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25820" custLinFactNeighborX="-955" custLinFactNeighborY="-11867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0C369064-F5D2-4FF5-BEF7-3D528C9281CB}" type="presOf" srcId="{3BC8A077-6232-49E3-ACF4-2E5F8157B623}" destId="{A5F32897-492B-411E-ACD6-15E4F25B1843}" srcOrd="0" destOrd="0" presId="urn:microsoft.com/office/officeart/2005/8/layout/venn1"/>
    <dgm:cxn modelId="{D89EF68E-C029-4AAE-850F-659608E0586E}" type="presOf" srcId="{B5174978-9A8B-4268-92EF-77E3E877EA18}" destId="{A1EF4382-4204-44F2-87E1-2F4248166517}" srcOrd="0" destOrd="0" presId="urn:microsoft.com/office/officeart/2005/8/layout/venn1"/>
    <dgm:cxn modelId="{C8AFEC7F-1563-4B97-9017-9F6B02E736E3}" type="presParOf" srcId="{A5F32897-492B-411E-ACD6-15E4F25B1843}" destId="{A1EF4382-4204-44F2-87E1-2F4248166517}" srcOrd="0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BEDA5-8D34-4250-A2D2-4539C88DD08F}">
      <dsp:nvSpPr>
        <dsp:cNvPr id="0" name=""/>
        <dsp:cNvSpPr/>
      </dsp:nvSpPr>
      <dsp:spPr>
        <a:xfrm>
          <a:off x="0" y="0"/>
          <a:ext cx="4324350" cy="43243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6907C5-6A55-4111-91C2-D63A25910458}">
      <dsp:nvSpPr>
        <dsp:cNvPr id="0" name=""/>
        <dsp:cNvSpPr/>
      </dsp:nvSpPr>
      <dsp:spPr>
        <a:xfrm>
          <a:off x="2162175" y="0"/>
          <a:ext cx="6067425" cy="4324350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1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0"/>
        <a:ext cx="3033712" cy="1297307"/>
      </dsp:txXfrm>
    </dsp:sp>
    <dsp:sp modelId="{E074C257-1050-4F1D-A6A7-0C394AF63915}">
      <dsp:nvSpPr>
        <dsp:cNvPr id="0" name=""/>
        <dsp:cNvSpPr/>
      </dsp:nvSpPr>
      <dsp:spPr>
        <a:xfrm>
          <a:off x="756762" y="1297307"/>
          <a:ext cx="2810824" cy="281082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E6B202-678B-4E65-836F-C5CF3162B2D7}">
      <dsp:nvSpPr>
        <dsp:cNvPr id="0" name=""/>
        <dsp:cNvSpPr/>
      </dsp:nvSpPr>
      <dsp:spPr>
        <a:xfrm>
          <a:off x="2162175" y="1297307"/>
          <a:ext cx="6067425" cy="2810824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2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1297307"/>
        <a:ext cx="3033712" cy="1297303"/>
      </dsp:txXfrm>
    </dsp:sp>
    <dsp:sp modelId="{73B1D1BB-F6FB-4FDB-BE5B-F93B59E7C3B5}">
      <dsp:nvSpPr>
        <dsp:cNvPr id="0" name=""/>
        <dsp:cNvSpPr/>
      </dsp:nvSpPr>
      <dsp:spPr>
        <a:xfrm>
          <a:off x="1513523" y="2594611"/>
          <a:ext cx="1297303" cy="129730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C7D77E-C9EB-486C-A0F4-B1F425279FF5}">
      <dsp:nvSpPr>
        <dsp:cNvPr id="0" name=""/>
        <dsp:cNvSpPr/>
      </dsp:nvSpPr>
      <dsp:spPr>
        <a:xfrm>
          <a:off x="2162175" y="2594611"/>
          <a:ext cx="6067425" cy="1297303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3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2594611"/>
        <a:ext cx="3033712" cy="1297303"/>
      </dsp:txXfrm>
    </dsp:sp>
    <dsp:sp modelId="{7573F3F9-315F-4234-8BCF-3E73B9A1C643}">
      <dsp:nvSpPr>
        <dsp:cNvPr id="0" name=""/>
        <dsp:cNvSpPr/>
      </dsp:nvSpPr>
      <dsp:spPr>
        <a:xfrm>
          <a:off x="5195887" y="0"/>
          <a:ext cx="3033712" cy="129730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Программно-целевой метод бюджетного планирования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эффективной бюджетной политики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0"/>
        <a:ext cx="3033712" cy="1297307"/>
      </dsp:txXfrm>
    </dsp:sp>
    <dsp:sp modelId="{A8ADE87C-6F24-4312-A635-F1F0D7A41182}">
      <dsp:nvSpPr>
        <dsp:cNvPr id="0" name=""/>
        <dsp:cNvSpPr/>
      </dsp:nvSpPr>
      <dsp:spPr>
        <a:xfrm>
          <a:off x="5195887" y="1297307"/>
          <a:ext cx="3033712" cy="12973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бюджета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</a:t>
          </a:r>
          <a:r>
            <a:rPr lang="ru-RU" sz="1600" b="1" kern="1200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дотационности</a:t>
          </a: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бюджета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1297307"/>
        <a:ext cx="3033712" cy="1297303"/>
      </dsp:txXfrm>
    </dsp:sp>
    <dsp:sp modelId="{414E01E3-F461-4495-A29A-97499A38B4FD}">
      <dsp:nvSpPr>
        <dsp:cNvPr id="0" name=""/>
        <dsp:cNvSpPr/>
      </dsp:nvSpPr>
      <dsp:spPr>
        <a:xfrm>
          <a:off x="5195887" y="2594611"/>
          <a:ext cx="3033712" cy="12973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стимулов по наращиванию собственной доходной базы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в полном объеме социальных обязательств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2594611"/>
        <a:ext cx="3033712" cy="12973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4626C-62F6-419C-AEF3-15D49B124892}">
      <dsp:nvSpPr>
        <dsp:cNvPr id="0" name=""/>
        <dsp:cNvSpPr/>
      </dsp:nvSpPr>
      <dsp:spPr>
        <a:xfrm>
          <a:off x="848137" y="496971"/>
          <a:ext cx="1918148" cy="553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  <a:bevelB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7030A0"/>
              </a:solidFill>
            </a:rPr>
            <a:t>Выплата муниципальной пенсии за выслугу </a:t>
          </a:r>
          <a:r>
            <a:rPr lang="ru-RU" sz="1200" kern="1200" dirty="0" smtClean="0">
              <a:solidFill>
                <a:srgbClr val="7030A0"/>
              </a:solidFill>
            </a:rPr>
            <a:t>лет.</a:t>
          </a:r>
          <a:endParaRPr lang="ru-RU" sz="1200" kern="1200" dirty="0">
            <a:solidFill>
              <a:srgbClr val="7030A0"/>
            </a:solidFill>
          </a:endParaRPr>
        </a:p>
      </dsp:txBody>
      <dsp:txXfrm>
        <a:off x="848137" y="496971"/>
        <a:ext cx="1918148" cy="553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8D1B8-BEC4-4630-B939-EE5C7BFFBB27}">
      <dsp:nvSpPr>
        <dsp:cNvPr id="0" name=""/>
        <dsp:cNvSpPr/>
      </dsp:nvSpPr>
      <dsp:spPr>
        <a:xfrm>
          <a:off x="0" y="1767545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5BB65-50E6-4F56-AB9B-36B0DF2F78BE}">
      <dsp:nvSpPr>
        <dsp:cNvPr id="0" name=""/>
        <dsp:cNvSpPr/>
      </dsp:nvSpPr>
      <dsp:spPr>
        <a:xfrm>
          <a:off x="206848" y="0"/>
          <a:ext cx="4007711" cy="192379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760" y="93912"/>
        <a:ext cx="3819887" cy="1735974"/>
      </dsp:txXfrm>
    </dsp:sp>
    <dsp:sp modelId="{7F9D067F-157F-454D-AD01-2B82F499F4FE}">
      <dsp:nvSpPr>
        <dsp:cNvPr id="0" name=""/>
        <dsp:cNvSpPr/>
      </dsp:nvSpPr>
      <dsp:spPr>
        <a:xfrm>
          <a:off x="0" y="250493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7160B-4E5B-46E3-BEDB-5D0714A32439}">
      <dsp:nvSpPr>
        <dsp:cNvPr id="0" name=""/>
        <dsp:cNvSpPr/>
      </dsp:nvSpPr>
      <dsp:spPr>
        <a:xfrm>
          <a:off x="210728" y="225401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3333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2022год</a:t>
          </a: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84,0тыс.руб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235226" y="2278509"/>
        <a:ext cx="2901196" cy="452844"/>
      </dsp:txXfrm>
    </dsp:sp>
    <dsp:sp modelId="{C3EA5BB5-4273-474E-A8A3-5AE5819773C1}">
      <dsp:nvSpPr>
        <dsp:cNvPr id="0" name=""/>
        <dsp:cNvSpPr/>
      </dsp:nvSpPr>
      <dsp:spPr>
        <a:xfrm>
          <a:off x="0" y="327605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DB3E3-FB60-4855-98AC-214BC4391AA0}">
      <dsp:nvSpPr>
        <dsp:cNvPr id="0" name=""/>
        <dsp:cNvSpPr/>
      </dsp:nvSpPr>
      <dsp:spPr>
        <a:xfrm>
          <a:off x="210728" y="302513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6667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2023</a:t>
          </a: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год-0,0тыс.руб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226" y="3049629"/>
        <a:ext cx="2901196" cy="452844"/>
      </dsp:txXfrm>
    </dsp:sp>
    <dsp:sp modelId="{B5DEE424-C0E0-4FAB-B724-F130FE92A42B}">
      <dsp:nvSpPr>
        <dsp:cNvPr id="0" name=""/>
        <dsp:cNvSpPr/>
      </dsp:nvSpPr>
      <dsp:spPr>
        <a:xfrm>
          <a:off x="0" y="404717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0FBF7-192B-4653-91B5-ACE9A907C00D}">
      <dsp:nvSpPr>
        <dsp:cNvPr id="0" name=""/>
        <dsp:cNvSpPr/>
      </dsp:nvSpPr>
      <dsp:spPr>
        <a:xfrm>
          <a:off x="210728" y="379625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2024 год-           0,0 </a:t>
          </a:r>
          <a:r>
            <a:rPr lang="ru-RU" sz="2400" b="1" kern="1200" dirty="0" err="1" smtClean="0">
              <a:solidFill>
                <a:srgbClr val="FF0000"/>
              </a:solidFill>
            </a:rPr>
            <a:t>тыс.руб</a:t>
          </a:r>
          <a:r>
            <a:rPr lang="ru-RU" sz="2400" b="1" kern="1200" dirty="0" smtClean="0"/>
            <a:t>.</a:t>
          </a:r>
          <a:endParaRPr lang="ru-RU" sz="2400" b="1" kern="1200" dirty="0"/>
        </a:p>
      </dsp:txBody>
      <dsp:txXfrm>
        <a:off x="235226" y="3820749"/>
        <a:ext cx="2901196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F4382-4204-44F2-87E1-2F4248166517}">
      <dsp:nvSpPr>
        <dsp:cNvPr id="0" name=""/>
        <dsp:cNvSpPr/>
      </dsp:nvSpPr>
      <dsp:spPr>
        <a:xfrm>
          <a:off x="0" y="-195515"/>
          <a:ext cx="4148712" cy="5287574"/>
        </a:xfrm>
        <a:prstGeom prst="horizontalScroll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</a:t>
          </a:r>
          <a:r>
            <a:rPr lang="ru-RU" sz="1400" kern="1200" dirty="0" err="1" smtClean="0">
              <a:solidFill>
                <a:srgbClr val="7030A0"/>
              </a:solidFill>
            </a:rPr>
            <a:t>офилактических</a:t>
          </a:r>
          <a:r>
            <a:rPr lang="ru-RU" sz="1400" kern="1200" dirty="0" smtClean="0">
              <a:solidFill>
                <a:srgbClr val="7030A0"/>
              </a:solidFill>
            </a:rPr>
            <a:t> </a:t>
          </a:r>
          <a:r>
            <a:rPr lang="ru-RU" sz="1400" kern="1200" dirty="0" smtClean="0">
              <a:solidFill>
                <a:srgbClr val="7030A0"/>
              </a:solidFill>
            </a:rPr>
            <a:t>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400" kern="1200" dirty="0">
            <a:solidFill>
              <a:srgbClr val="7030A0"/>
            </a:solidFill>
          </a:endParaRPr>
        </a:p>
      </dsp:txBody>
      <dsp:txXfrm>
        <a:off x="518589" y="323074"/>
        <a:ext cx="3370829" cy="4250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0E9F4-03E0-47B7-8255-41AF3A5A536F}">
      <dsp:nvSpPr>
        <dsp:cNvPr id="0" name=""/>
        <dsp:cNvSpPr/>
      </dsp:nvSpPr>
      <dsp:spPr>
        <a:xfrm>
          <a:off x="0" y="1021"/>
          <a:ext cx="4038600" cy="853734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Иные 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 на содержание автомобильных дорог общего пользования местного значения </a:t>
          </a:r>
          <a:r>
            <a:rPr lang="ru-RU" sz="1400" b="1" kern="12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76" y="42697"/>
        <a:ext cx="3955248" cy="770382"/>
      </dsp:txXfrm>
    </dsp:sp>
    <dsp:sp modelId="{7DA9B6F5-BB1A-4BFE-B03C-E81CFF9D5777}">
      <dsp:nvSpPr>
        <dsp:cNvPr id="0" name=""/>
        <dsp:cNvSpPr/>
      </dsp:nvSpPr>
      <dsp:spPr>
        <a:xfrm>
          <a:off x="0" y="867889"/>
          <a:ext cx="4038600" cy="85373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2022 год – 1864,9тыс.руб</a:t>
          </a:r>
          <a:r>
            <a:rPr lang="ru-RU" sz="2800" kern="1200" dirty="0" smtClean="0"/>
            <a:t>.</a:t>
          </a:r>
          <a:endParaRPr lang="ru-RU" sz="2800" kern="1200" dirty="0"/>
        </a:p>
      </dsp:txBody>
      <dsp:txXfrm>
        <a:off x="41676" y="909565"/>
        <a:ext cx="3955248" cy="770382"/>
      </dsp:txXfrm>
    </dsp:sp>
    <dsp:sp modelId="{2FFFB3FB-EB4D-482F-8506-A2C31138193C}">
      <dsp:nvSpPr>
        <dsp:cNvPr id="0" name=""/>
        <dsp:cNvSpPr/>
      </dsp:nvSpPr>
      <dsp:spPr>
        <a:xfrm>
          <a:off x="0" y="1749950"/>
          <a:ext cx="4038600" cy="853734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2023  год- 1864,9ыс.руб.</a:t>
          </a:r>
          <a:endParaRPr lang="ru-RU" sz="2800" kern="1200" dirty="0">
            <a:solidFill>
              <a:srgbClr val="7030A0"/>
            </a:solidFill>
          </a:endParaRPr>
        </a:p>
      </dsp:txBody>
      <dsp:txXfrm>
        <a:off x="41676" y="1791626"/>
        <a:ext cx="3955248" cy="770382"/>
      </dsp:txXfrm>
    </dsp:sp>
    <dsp:sp modelId="{F86D6D38-D899-4231-9CFB-F93AE64D4D3C}">
      <dsp:nvSpPr>
        <dsp:cNvPr id="0" name=""/>
        <dsp:cNvSpPr/>
      </dsp:nvSpPr>
      <dsp:spPr>
        <a:xfrm>
          <a:off x="0" y="2601627"/>
          <a:ext cx="4038600" cy="853734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2024 год- 1864,9тыс.руб.</a:t>
          </a:r>
          <a:endParaRPr lang="ru-RU" sz="2800" kern="1200" dirty="0">
            <a:solidFill>
              <a:srgbClr val="7030A0"/>
            </a:solidFill>
          </a:endParaRPr>
        </a:p>
      </dsp:txBody>
      <dsp:txXfrm>
        <a:off x="41676" y="2643303"/>
        <a:ext cx="3955248" cy="7703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F4382-4204-44F2-87E1-2F4248166517}">
      <dsp:nvSpPr>
        <dsp:cNvPr id="0" name=""/>
        <dsp:cNvSpPr/>
      </dsp:nvSpPr>
      <dsp:spPr>
        <a:xfrm>
          <a:off x="-53092" y="0"/>
          <a:ext cx="4148976" cy="3297549"/>
        </a:xfrm>
        <a:prstGeom prst="horizontalScroll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 на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содержанрие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автомобильных дорог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поселения.</a:t>
          </a:r>
          <a:endParaRPr lang="ru-RU" sz="12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102" y="412194"/>
        <a:ext cx="3530685" cy="2473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0.54535</cdr:x>
      <cdr:y>0.53038</cdr:y>
    </cdr:from>
    <cdr:to>
      <cdr:x>0.6454</cdr:x>
      <cdr:y>0.68942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752963" y="2155464"/>
          <a:ext cx="87197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 smtClean="0"/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0.60656</cdr:x>
      <cdr:y>0.36914</cdr:y>
    </cdr:from>
    <cdr:to>
      <cdr:x>0.69672</cdr:x>
      <cdr:y>0.47461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170550" y="1983417"/>
          <a:ext cx="768559" cy="56669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0.69675</cdr:x>
      <cdr:y>0.12692</cdr:y>
    </cdr:from>
    <cdr:to>
      <cdr:x>0.9602</cdr:x>
      <cdr:y>0.22248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776954" y="490542"/>
          <a:ext cx="2184333" cy="369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0.35842</cdr:x>
      <cdr:y>0.10662</cdr:y>
    </cdr:from>
    <cdr:to>
      <cdr:x>0.56061</cdr:x>
      <cdr:y>0.17523</cdr:y>
    </cdr:to>
    <cdr:sp macro="" textlink="">
      <cdr:nvSpPr>
        <cdr:cNvPr id="6" name="TextBox 5"/>
        <cdr:cNvSpPr txBox="1"/>
      </cdr:nvSpPr>
      <cdr:spPr>
        <a:xfrm xmlns:a="http://schemas.openxmlformats.org/drawingml/2006/main" rot="20522956">
          <a:off x="2606745" y="506694"/>
          <a:ext cx="1470469" cy="326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0.11884</cdr:x>
      <cdr:y>0.25806</cdr:y>
    </cdr:from>
    <cdr:to>
      <cdr:x>0.19814</cdr:x>
      <cdr:y>0.31818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963464" y="1226416"/>
          <a:ext cx="642942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0.11003</cdr:x>
      <cdr:y>0.24302</cdr:y>
    </cdr:from>
    <cdr:to>
      <cdr:x>0.22458</cdr:x>
      <cdr:y>0.31818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892026" y="1154978"/>
          <a:ext cx="928694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rgbClr val="FF0000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7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9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0.366</cdr:x>
      <cdr:y>0.424</cdr:y>
    </cdr:from>
    <cdr:to>
      <cdr:x>0.436</cdr:x>
      <cdr:y>0.5205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1021" y="2091995"/>
          <a:ext cx="600742" cy="476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0.35958</cdr:x>
      <cdr:y>0.29508</cdr:y>
    </cdr:from>
    <cdr:to>
      <cdr:x>0.46546</cdr:x>
      <cdr:y>0.37496</cdr:y>
    </cdr:to>
    <cdr:sp macro="" textlink="">
      <cdr:nvSpPr>
        <cdr:cNvPr id="1045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11218" y="1285884"/>
          <a:ext cx="857256" cy="348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0.56721</cdr:x>
      <cdr:y>0.19673</cdr:y>
    </cdr:from>
    <cdr:to>
      <cdr:x>0.65721</cdr:x>
      <cdr:y>0.30098</cdr:y>
    </cdr:to>
    <cdr:sp macro="" textlink="">
      <cdr:nvSpPr>
        <cdr:cNvPr id="1047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92255" y="957312"/>
          <a:ext cx="728662" cy="5073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690269"/>
            <a:ext cx="54254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4478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077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27459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7811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38286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1902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69680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08469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826500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95724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9634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683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732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86015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1740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92620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12466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29233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68824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09906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16072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59231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22549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6311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74323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92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7233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459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329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542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766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0252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948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6227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9127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8567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72386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960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6626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3484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5352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88954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6630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740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4127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9680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9135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3015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6807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3840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8723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6218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671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0738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345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7053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4526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5372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011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0175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8875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5076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1150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9195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395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17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297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394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69482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9662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285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442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683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8409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19598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96623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97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25298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265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32533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79166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71459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9534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77789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70584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3099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72142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984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9578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89722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176682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41941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96491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0900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916234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23686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02656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4945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055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3923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54746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445125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31669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82215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73109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91892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435595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01450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195210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154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08818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59175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060755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60082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33239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671939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8641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85858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40512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87449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061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07.01.2023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581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07.01.2023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882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07.01.2023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29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07.01.2023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07.01.2023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68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07.01.2023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9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07.01.2023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81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07.01.2023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07.01.2023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1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07.01.2023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0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chart" Target="../charts/chart15.xml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0" Type="http://schemas.openxmlformats.org/officeDocument/2006/relationships/diagramQuickStyle" Target="../diagrams/quickStyle4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12" Type="http://schemas.microsoft.com/office/2007/relationships/diagramDrawing" Target="../diagrams/drawing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user\Desktop\Меркуловский 21.09.2018.jpg"/>
          <p:cNvPicPr>
            <a:picLocks noChangeAspect="1" noChangeArrowheads="1"/>
          </p:cNvPicPr>
          <p:nvPr/>
        </p:nvPicPr>
        <p:blipFill>
          <a:blip r:embed="rId2" cstate="print"/>
          <a:srcRect t="9051" r="-44"/>
          <a:stretch>
            <a:fillRect/>
          </a:stretch>
        </p:blipFill>
        <p:spPr bwMode="auto">
          <a:xfrm>
            <a:off x="0" y="1"/>
            <a:ext cx="9144000" cy="6857999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solidFill>
              <a:srgbClr val="0A0FE0"/>
            </a:solidFill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16833"/>
            <a:ext cx="8458200" cy="216023"/>
          </a:xfrm>
        </p:spPr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86256"/>
            <a:ext cx="7686700" cy="2143140"/>
          </a:xfrm>
          <a:noFill/>
          <a:scene3d>
            <a:camera prst="orthographicFront"/>
            <a:lightRig rig="threePt" dir="t"/>
          </a:scene3d>
          <a:sp3d>
            <a:bevelB w="19050"/>
          </a:sp3d>
        </p:spPr>
        <p:txBody>
          <a:bodyPr>
            <a:normAutofit fontScale="77500" lnSpcReduction="20000"/>
          </a:bodyPr>
          <a:lstStyle/>
          <a:p>
            <a:pPr algn="ctr" eaLnBrk="1" hangingPunct="1"/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Внесение </a:t>
            </a:r>
            <a:r>
              <a:rPr lang="ru-RU" sz="33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изменений в бюджет 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для граждан</a:t>
            </a:r>
          </a:p>
          <a:p>
            <a:pPr algn="ctr" eaLnBrk="1" hangingPunct="1"/>
            <a:r>
              <a:rPr lang="ru-RU" sz="3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Меркуловского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 Шолоховского района</a:t>
            </a:r>
          </a:p>
          <a:p>
            <a:pPr algn="ctr" eaLnBrk="1" hangingPunct="1"/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2022 год и на плановый период 2023 и 2024 годов</a:t>
            </a:r>
          </a:p>
        </p:txBody>
      </p:sp>
    </p:spTree>
    <p:extLst>
      <p:ext uri="{BB962C8B-B14F-4D97-AF65-F5344CB8AC3E}">
        <p14:creationId xmlns="" xmlns:p14="http://schemas.microsoft.com/office/powerpoint/2010/main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 в 2022 году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3833757497"/>
              </p:ext>
            </p:extLst>
          </p:nvPr>
        </p:nvGraphicFramePr>
        <p:xfrm>
          <a:off x="457200" y="1828800"/>
          <a:ext cx="8479536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8860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670708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5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жилищно-коммунальное хозяйство</a:t>
            </a:r>
            <a:endParaRPr lang="ru-RU" sz="2500" b="1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986" y="11244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500034" y="25717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8098361" y="3301484"/>
            <a:ext cx="1064689" cy="8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652434" y="27241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642910" y="2786058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428596" y="2857496"/>
          <a:ext cx="8300788" cy="387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269071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41200" cy="1503752"/>
          </a:xfrm>
          <a:blipFill>
            <a:blip r:embed="rId2"/>
            <a:tile tx="0" ty="0" sx="100000" sy="100000" flip="none" algn="tl"/>
          </a:blipFill>
          <a:effectLst>
            <a:softEdge rad="127000"/>
          </a:effectLst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65552581"/>
              </p:ext>
            </p:extLst>
          </p:nvPr>
        </p:nvGraphicFramePr>
        <p:xfrm>
          <a:off x="0" y="2852936"/>
          <a:ext cx="8107264" cy="3756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1706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6" t="11151"/>
          <a:stretch/>
        </p:blipFill>
        <p:spPr>
          <a:xfrm>
            <a:off x="5895241" y="2385480"/>
            <a:ext cx="3101629" cy="2091422"/>
          </a:xfrm>
          <a:prstGeom prst="rect">
            <a:avLst/>
          </a:prstGeom>
          <a:effectLst>
            <a:softEdge rad="203200"/>
          </a:effectLst>
          <a:scene3d>
            <a:camera prst="isometricOffAxis2Left"/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76" t="12283" r="16138" b="12283"/>
          <a:stretch/>
        </p:blipFill>
        <p:spPr>
          <a:xfrm>
            <a:off x="6444208" y="5404933"/>
            <a:ext cx="2597572" cy="144607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9" t="22327"/>
          <a:stretch/>
        </p:blipFill>
        <p:spPr>
          <a:xfrm>
            <a:off x="0" y="1462714"/>
            <a:ext cx="2996583" cy="1323452"/>
          </a:xfrm>
          <a:prstGeom prst="rect">
            <a:avLst/>
          </a:prstGeom>
          <a:effectLst>
            <a:softEdge rad="88900"/>
          </a:effectLst>
          <a:scene3d>
            <a:camera prst="isometricOffAxis1Right"/>
            <a:lightRig rig="freezing" dir="t"/>
          </a:scene3d>
        </p:spPr>
      </p:pic>
    </p:spTree>
    <p:extLst>
      <p:ext uri="{BB962C8B-B14F-4D97-AF65-F5344CB8AC3E}">
        <p14:creationId xmlns="" xmlns:p14="http://schemas.microsoft.com/office/powerpoint/2010/main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9934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91306" cy="1066800"/>
          </a:xfrm>
          <a:noFill/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на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социальную политику</a:t>
            </a:r>
            <a:endParaRPr lang="ru-RU" sz="23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17183896"/>
              </p:ext>
            </p:extLst>
          </p:nvPr>
        </p:nvGraphicFramePr>
        <p:xfrm>
          <a:off x="0" y="2764460"/>
          <a:ext cx="914400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57224" y="2714620"/>
            <a:ext cx="11860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4293096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2636912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35" y="944474"/>
            <a:ext cx="2775399" cy="2057806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2485410175"/>
              </p:ext>
            </p:extLst>
          </p:nvPr>
        </p:nvGraphicFramePr>
        <p:xfrm>
          <a:off x="6300193" y="5805264"/>
          <a:ext cx="2843808" cy="106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243567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63272" cy="792088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103092802"/>
              </p:ext>
            </p:extLst>
          </p:nvPr>
        </p:nvGraphicFramePr>
        <p:xfrm>
          <a:off x="278852" y="1484784"/>
          <a:ext cx="42145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542621957"/>
              </p:ext>
            </p:extLst>
          </p:nvPr>
        </p:nvGraphicFramePr>
        <p:xfrm>
          <a:off x="4788024" y="1124744"/>
          <a:ext cx="41487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321243"/>
            <a:ext cx="4572000" cy="555195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24" y="645036"/>
            <a:ext cx="8229600" cy="1066800"/>
          </a:xfrm>
          <a:gradFill>
            <a:gsLst>
              <a:gs pos="0">
                <a:schemeClr val="accent2">
                  <a:alpha val="90000"/>
                  <a:hueOff val="0"/>
                  <a:satOff val="0"/>
                  <a:lumOff val="0"/>
                  <a:alphaOff val="0"/>
                  <a:tint val="1000"/>
                  <a:satMod val="255000"/>
                </a:schemeClr>
              </a:gs>
              <a:gs pos="32000">
                <a:schemeClr val="accent2">
                  <a:alpha val="90000"/>
                  <a:hueOff val="0"/>
                  <a:satOff val="0"/>
                  <a:lumOff val="0"/>
                  <a:alphaOff val="0"/>
                  <a:tint val="12000"/>
                  <a:satMod val="255000"/>
                </a:schemeClr>
              </a:gs>
              <a:gs pos="100000">
                <a:schemeClr val="accent2">
                  <a:alpha val="90000"/>
                  <a:hueOff val="0"/>
                  <a:satOff val="0"/>
                  <a:lumOff val="0"/>
                  <a:alphaOff val="0"/>
                  <a:tint val="45000"/>
                  <a:satMod val="250000"/>
                </a:schemeClr>
              </a:gs>
            </a:gsLst>
            <a:path path="circle">
              <a:fillToRect l="-40000" t="-90000" r="140000" b="19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автомобильных дорог поселения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617196979"/>
              </p:ext>
            </p:extLst>
          </p:nvPr>
        </p:nvGraphicFramePr>
        <p:xfrm>
          <a:off x="457200" y="1988840"/>
          <a:ext cx="4038600" cy="345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578219288"/>
              </p:ext>
            </p:extLst>
          </p:nvPr>
        </p:nvGraphicFramePr>
        <p:xfrm>
          <a:off x="4650100" y="1711836"/>
          <a:ext cx="4042792" cy="329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272" y="4581128"/>
            <a:ext cx="3394720" cy="2134020"/>
          </a:xfrm>
          <a:prstGeom prst="rect">
            <a:avLst/>
          </a:prstGeom>
          <a:effectLst>
            <a:softEdge rad="1524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31060"/>
            <a:ext cx="2414634" cy="16343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74767"/>
            <a:ext cx="2451525" cy="16343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3930" y="2360741"/>
            <a:ext cx="8988358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800" b="1" dirty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СПАСИБО ЗА </a:t>
            </a:r>
            <a:r>
              <a:rPr lang="ru-RU" sz="4800" b="1" dirty="0" smtClean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ВНИМАНИЕ</a:t>
            </a:r>
            <a:endParaRPr lang="ru-RU" sz="4800" b="1" dirty="0">
              <a:ln/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6" t="28678" r="2700" b="32185"/>
          <a:stretch/>
        </p:blipFill>
        <p:spPr>
          <a:xfrm>
            <a:off x="-1" y="7996"/>
            <a:ext cx="9176221" cy="1548796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2531394" y="4229812"/>
            <a:ext cx="388843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A0FE0"/>
                </a:solidFill>
              </a:rPr>
              <a:t>Муниципальное  образование</a:t>
            </a: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«</a:t>
            </a:r>
            <a:r>
              <a:rPr lang="ru-RU" sz="1400" b="1" dirty="0" err="1">
                <a:solidFill>
                  <a:srgbClr val="0A0FE0"/>
                </a:solidFill>
              </a:rPr>
              <a:t>Меркуловское</a:t>
            </a:r>
            <a:r>
              <a:rPr lang="ru-RU" sz="1400" b="1" dirty="0">
                <a:solidFill>
                  <a:srgbClr val="0A0FE0"/>
                </a:solidFill>
              </a:rPr>
              <a:t> сельское поселение»</a:t>
            </a: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346261 Ростовская область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Шолоховский район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хутор </a:t>
            </a:r>
            <a:r>
              <a:rPr lang="ru-RU" sz="1400" b="1" dirty="0" err="1">
                <a:solidFill>
                  <a:srgbClr val="0A0FE0"/>
                </a:solidFill>
              </a:rPr>
              <a:t>Меркуловский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</a:t>
            </a:r>
            <a:r>
              <a:rPr lang="ru-RU" sz="1400" b="1" dirty="0" smtClean="0">
                <a:solidFill>
                  <a:srgbClr val="0A0FE0"/>
                </a:solidFill>
              </a:rPr>
              <a:t>переулок </a:t>
            </a:r>
            <a:r>
              <a:rPr lang="ru-RU" sz="1400" b="1" dirty="0">
                <a:solidFill>
                  <a:srgbClr val="0A0FE0"/>
                </a:solidFill>
              </a:rPr>
              <a:t>Победы, 5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Телефон 8(86353) 78-1-42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факс  8(86353)78-1-32 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E-</a:t>
            </a:r>
            <a:r>
              <a:rPr lang="ru-RU" sz="1400" b="1" dirty="0" err="1">
                <a:solidFill>
                  <a:srgbClr val="0A0FE0"/>
                </a:solidFill>
              </a:rPr>
              <a:t>mail</a:t>
            </a:r>
            <a:r>
              <a:rPr lang="ru-RU" sz="1400" b="1" dirty="0">
                <a:solidFill>
                  <a:srgbClr val="0A0FE0"/>
                </a:solidFill>
              </a:rPr>
              <a:t>: sp43081@.donpac.ru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http://merkulovskoesp.ru/</a:t>
            </a:r>
            <a:endParaRPr lang="ru-RU" sz="1400" dirty="0">
              <a:solidFill>
                <a:srgbClr val="0A0FE0"/>
              </a:solidFill>
            </a:endParaRPr>
          </a:p>
          <a:p>
            <a:r>
              <a:rPr lang="ru-RU" dirty="0"/>
              <a:t> 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74" y="4671749"/>
            <a:ext cx="2197036" cy="14646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64530"/>
            <a:ext cx="2207866" cy="1471910"/>
          </a:xfrm>
          <a:prstGeom prst="rect">
            <a:avLst/>
          </a:prstGeom>
        </p:spPr>
      </p:pic>
      <p:sp>
        <p:nvSpPr>
          <p:cNvPr id="15" name="Надпись 1"/>
          <p:cNvSpPr txBox="1"/>
          <p:nvPr/>
        </p:nvSpPr>
        <p:spPr>
          <a:xfrm>
            <a:off x="-349651" y="3537763"/>
            <a:ext cx="9875520" cy="692049"/>
          </a:xfrm>
          <a:prstGeom prst="rect">
            <a:avLst/>
          </a:prstGeom>
          <a:noFill/>
          <a:ln>
            <a:noFill/>
          </a:ln>
          <a:effectLst>
            <a:glow rad="876300">
              <a:schemeClr val="bg1"/>
            </a:glo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>
                  <a:noFill/>
                </a:ln>
                <a:solidFill>
                  <a:srgbClr val="9BBB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39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20955823440d2f205a3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930" y="5733255"/>
            <a:ext cx="2304387" cy="99893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64704"/>
            <a:ext cx="8541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endParaRPr lang="ru-RU" sz="1400" b="1" dirty="0" smtClean="0"/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Уважаемые жители </a:t>
            </a:r>
            <a:r>
              <a:rPr lang="ru-RU" sz="1400" dirty="0" err="1" smtClean="0">
                <a:solidFill>
                  <a:srgbClr val="FF0000"/>
                </a:solidFill>
              </a:rPr>
              <a:t>Меркуловского</a:t>
            </a:r>
            <a:r>
              <a:rPr lang="ru-RU" sz="1400" dirty="0" smtClean="0">
                <a:solidFill>
                  <a:srgbClr val="FF0000"/>
                </a:solidFill>
              </a:rPr>
              <a:t> сельского поселения!</a:t>
            </a:r>
          </a:p>
          <a:p>
            <a:pPr algn="ctr"/>
            <a:endParaRPr lang="ru-RU" sz="1200" dirty="0" smtClean="0"/>
          </a:p>
          <a:p>
            <a:pPr algn="just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привлечения большего количества граждан к участию в обсуждении вопросов формирования бюджета сельского поселения и его исполнения разработан«Бюджет для граждан.»Информация размещаемая в разделе«Бюджет для граждан»в доступной форме ознакомит Вас с основными целями, задачами и приоритетными направлениями бюджетной политики сельского поселения, характеристиками бюджета сельского поселения и результатами исполнения. В Бюджетном послании Президента РФ на 2022 год и плановый период 2023 - 2024 годов говорится о необходимости обеспечения открытости и прозрачности бюджета и бюджетного процесса для населения, так как социально-экономическая и бюджетная политика Российской Федерации осуществляется в интересах общества, и ее эффективность зависит не только от действий государственных органов, но и от того, в какой мере население понимает эту политику, разделяет ее цели, способы и принципы ее реализации, доверяет ей. Документ содержит описание объемов доходов, расходов бюджета и их структуру, приоритетные направления расходования бюджетных средств, объемы средств бюджета, направляемых на финансирование социально-значимых мероприятий в сфере образования, социальной политики и занятости населения, культуры и спорта, и в других сферах в 2022 году и плановом периоде. Также в документе приводятся объемы и структура доходов и расходов бюджета муниципального образования и межбюджетных трансфертов.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формирования бюджета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 на 2022 год и на плановый период 2023 и 2024 годов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28975396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19195"/>
            <a:ext cx="7902620" cy="106105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по бюджету </a:t>
            </a:r>
            <a:r>
              <a:rPr lang="ru-RU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поселения Шолоховского района</a:t>
            </a:r>
            <a:b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11757043"/>
              </p:ext>
            </p:extLst>
          </p:nvPr>
        </p:nvGraphicFramePr>
        <p:xfrm>
          <a:off x="500034" y="2285992"/>
          <a:ext cx="8280920" cy="4373569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36629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33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91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54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99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0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14025,1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13177,8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9647,6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9381,9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046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4430,9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3873,0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3971,0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4053,2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9594,2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9304,8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5676,6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5328,7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14390,7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13406,8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9647,6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9381,9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365,6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229,0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5178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365,6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229,0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6876256" y="1844824"/>
            <a:ext cx="201622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86446" y="142852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076651633"/>
              </p:ext>
            </p:extLst>
          </p:nvPr>
        </p:nvGraphicFramePr>
        <p:xfrm>
          <a:off x="300577" y="2419072"/>
          <a:ext cx="8447887" cy="434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8" y="2170216"/>
            <a:ext cx="15478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331801" name="Oval 25"/>
          <p:cNvSpPr>
            <a:spLocks noChangeArrowheads="1"/>
          </p:cNvSpPr>
          <p:nvPr/>
        </p:nvSpPr>
        <p:spPr bwMode="auto">
          <a:xfrm flipH="1">
            <a:off x="3714744" y="1785926"/>
            <a:ext cx="142875" cy="7143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1802" name="Oval 26"/>
          <p:cNvSpPr>
            <a:spLocks noChangeArrowheads="1"/>
          </p:cNvSpPr>
          <p:nvPr/>
        </p:nvSpPr>
        <p:spPr bwMode="auto">
          <a:xfrm>
            <a:off x="2928926" y="207167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1706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посления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590998" y="206084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1" name="Рисунок 10" descr="AG12031CAQSM0QRCA3OKE9WCAJ3DJQ3CA4QXPQUCA1S2C55CA6LUR2KCAGQLNQNCA7EJO3SCAHZY459CA38GAHQCAMI4DMUCA043FRFCAAZ1F23CALSYKO2CADEUWOQCA90JM6UCAB03M43CAVULDACCACRK3M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77" y="1000108"/>
            <a:ext cx="1199590" cy="9014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4868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1443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1522152347"/>
              </p:ext>
            </p:extLst>
          </p:nvPr>
        </p:nvGraphicFramePr>
        <p:xfrm>
          <a:off x="412352" y="936244"/>
          <a:ext cx="8524384" cy="537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86183" y="250030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3"/>
          <p:cNvSpPr txBox="1"/>
          <p:nvPr/>
        </p:nvSpPr>
        <p:spPr>
          <a:xfrm>
            <a:off x="6786579" y="22145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32129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4430,9 </a:t>
            </a:r>
            <a:r>
              <a:rPr lang="ru-RU" dirty="0" err="1" smtClean="0"/>
              <a:t>т.р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339764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3873,0 </a:t>
            </a:r>
            <a:r>
              <a:rPr lang="ru-RU" dirty="0" err="1" smtClean="0"/>
              <a:t>т.р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2934658"/>
            <a:ext cx="149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3971,0 </a:t>
            </a:r>
            <a:r>
              <a:rPr lang="ru-RU" dirty="0" err="1" smtClean="0"/>
              <a:t>т.р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3212975"/>
            <a:ext cx="149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4053,2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1-001-Bjudzhetnaja-siste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058" y="735594"/>
            <a:ext cx="1387532" cy="1803792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6" y="11913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13170709"/>
              </p:ext>
            </p:extLst>
          </p:nvPr>
        </p:nvGraphicFramePr>
        <p:xfrm>
          <a:off x="142843" y="2682493"/>
          <a:ext cx="8442075" cy="407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Шолоховского района 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2022-2024 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0" y="1785926"/>
          <a:ext cx="9144000" cy="473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602030" y="3501008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539862" y="3392996"/>
            <a:ext cx="1080120" cy="144016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1446507">
            <a:off x="3643953" y="3033358"/>
            <a:ext cx="99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99,7%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786446" y="2714620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0" y="1552922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214282" y="1543398"/>
          <a:ext cx="9153556" cy="531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0" y="1857364"/>
          <a:ext cx="9153556" cy="500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Рисунок 18" descr="A8RAG6HCA6V9LS1CANONB24CAV01JQPCAHA5RV7CA4DZFWCCAXWRV79CA8IQ7NWCALZGHGFCAE4QMZQCARU2X03CAS1L6WPCA9SP5X6CA9IQOPNCAS0W62DCA41ZVYDCAUEXZI9CANCNK0ICAMGCXMFCAK72FS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57232"/>
            <a:ext cx="2071670" cy="6429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055496767"/>
              </p:ext>
            </p:extLst>
          </p:nvPr>
        </p:nvGraphicFramePr>
        <p:xfrm>
          <a:off x="428596" y="2071678"/>
          <a:ext cx="809625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857232"/>
            <a:ext cx="8429620" cy="648642"/>
          </a:xfr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муниципальных  программ в 2022-2024годах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547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3568" y="1700808"/>
            <a:ext cx="1547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</TotalTime>
  <Words>834</Words>
  <Application>Microsoft Office PowerPoint</Application>
  <PresentationFormat>Экран (4:3)</PresentationFormat>
  <Paragraphs>182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1_Городская</vt:lpstr>
      <vt:lpstr>2_Городская</vt:lpstr>
      <vt:lpstr>3_Городская</vt:lpstr>
      <vt:lpstr>4_Городская</vt:lpstr>
      <vt:lpstr>5_Городская</vt:lpstr>
      <vt:lpstr>7_Городская</vt:lpstr>
      <vt:lpstr>9_Городская</vt:lpstr>
      <vt:lpstr>12_Городская</vt:lpstr>
      <vt:lpstr>13_Городская</vt:lpstr>
      <vt:lpstr>14_Городская</vt:lpstr>
      <vt:lpstr>Администрация Меркуловского сельского поселения   </vt:lpstr>
      <vt:lpstr>Слайд 2</vt:lpstr>
      <vt:lpstr>Основные принципы формирования бюджета Меркуловского сельского поселения Шолоховского района на 2022 год и на плановый период 2023 и 2024 годов</vt:lpstr>
      <vt:lpstr>Основные параметры по бюджету Меркуловского сельского поселения Шолоховского района </vt:lpstr>
      <vt:lpstr>Динамика доходов бюджета Меркуловского сельского поселения Шолоховского района</vt:lpstr>
      <vt:lpstr>Слайд 6</vt:lpstr>
      <vt:lpstr>Безвозмездные поступления</vt:lpstr>
      <vt:lpstr>Динамика расходов бюджета Меркуловского сельского поселения Шолоховского района   в 2022-2024 годах</vt:lpstr>
      <vt:lpstr>Расходы бюджета Меркуловского сельского поселения Шолоховского района на реализацию муниципальных  программ в 2022-2024годах</vt:lpstr>
      <vt:lpstr>Расходы бюджета Меркуловского сельского поселения Шолоховского района в 2022 году</vt:lpstr>
      <vt:lpstr>Расходы бюджета Меркуловского сельского поселения Шолоховского района на жилищно-коммунальное хозяйство</vt:lpstr>
      <vt:lpstr>Динамика расходов бюджета  Меркуловского сельского поселения Шолоховского района района  на культуру</vt:lpstr>
      <vt:lpstr>Динамика расходов бюджета  Меркуловского сельского поселения Шолоховского района района на  социальную политику</vt:lpstr>
      <vt:lpstr>Национальная безопасность и правоохранительная деятельность</vt:lpstr>
      <vt:lpstr>Содержание автомобильных дорог поселения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Admin</cp:lastModifiedBy>
  <cp:revision>285</cp:revision>
  <cp:lastPrinted>2013-05-16T06:09:56Z</cp:lastPrinted>
  <dcterms:created xsi:type="dcterms:W3CDTF">2013-05-13T09:45:35Z</dcterms:created>
  <dcterms:modified xsi:type="dcterms:W3CDTF">2023-01-07T09:28:57Z</dcterms:modified>
</cp:coreProperties>
</file>