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68"/>
          <c:y val="0.10120529466579099"/>
          <c:w val="0.78472992224226745"/>
          <c:h val="0.69710384566452999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040,7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14025.1</c:v>
                </c:pt>
                <c:pt idx="1">
                  <c:v>11040.7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dLbls/>
        <c:gapWidth val="65"/>
        <c:shape val="cylinder"/>
        <c:axId val="117593216"/>
        <c:axId val="117594752"/>
        <c:axId val="0"/>
      </c:bar3DChart>
      <c:catAx>
        <c:axId val="117593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594752"/>
        <c:crosses val="autoZero"/>
        <c:auto val="1"/>
        <c:lblAlgn val="ctr"/>
        <c:lblOffset val="100"/>
        <c:tickLblSkip val="1"/>
        <c:tickMarkSkip val="1"/>
      </c:catAx>
      <c:valAx>
        <c:axId val="117594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59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dLbls/>
        <c:shape val="cylinder"/>
        <c:axId val="167105280"/>
        <c:axId val="167106816"/>
        <c:axId val="0"/>
      </c:bar3DChart>
      <c:catAx>
        <c:axId val="167105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106816"/>
        <c:crosses val="autoZero"/>
        <c:auto val="1"/>
        <c:lblAlgn val="ctr"/>
        <c:lblOffset val="100"/>
      </c:catAx>
      <c:valAx>
        <c:axId val="167106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1052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dLbls/>
        <c:shape val="cylinder"/>
        <c:axId val="167656448"/>
        <c:axId val="167854848"/>
        <c:axId val="0"/>
      </c:bar3DChart>
      <c:catAx>
        <c:axId val="167656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854848"/>
        <c:crosses val="autoZero"/>
        <c:auto val="1"/>
        <c:lblAlgn val="ctr"/>
        <c:lblOffset val="100"/>
      </c:catAx>
      <c:valAx>
        <c:axId val="167854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6564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dLbls/>
        <c:shape val="cylinder"/>
        <c:axId val="169050880"/>
        <c:axId val="169053184"/>
        <c:axId val="0"/>
      </c:bar3DChart>
      <c:catAx>
        <c:axId val="169050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053184"/>
        <c:crosses val="autoZero"/>
        <c:auto val="1"/>
        <c:lblAlgn val="ctr"/>
        <c:lblOffset val="100"/>
      </c:catAx>
      <c:valAx>
        <c:axId val="169053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0508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738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</a:t>
                    </a:r>
                    <a:r>
                      <a:rPr lang="ru-RU" sz="2000" dirty="0" smtClean="0">
                        <a:latin typeface="+mj-lt"/>
                      </a:rPr>
                      <a:t>80,1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26-41E1-A0E9-FF557264EF5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242,8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263.8</c:v>
                </c:pt>
                <c:pt idx="1">
                  <c:v>242.8</c:v>
                </c:pt>
                <c:pt idx="2">
                  <c:v>242.8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dLbls/>
        <c:shape val="cylinder"/>
        <c:axId val="169005056"/>
        <c:axId val="169006592"/>
        <c:axId val="0"/>
      </c:bar3DChart>
      <c:catAx>
        <c:axId val="16900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006592"/>
        <c:crosses val="autoZero"/>
        <c:auto val="1"/>
        <c:lblAlgn val="ctr"/>
        <c:lblOffset val="100"/>
      </c:catAx>
      <c:valAx>
        <c:axId val="169006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0050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7945E-2"/>
          <c:y val="3.7463027457497307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195E-2"/>
                  <c:y val="-0.303489637515023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3277,5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06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3277.5</c:v>
                </c:pt>
                <c:pt idx="2">
                  <c:v>2793.5</c:v>
                </c:pt>
                <c:pt idx="3">
                  <c:v>2793.5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dLbls/>
        <c:shape val="box"/>
        <c:axId val="167411072"/>
        <c:axId val="169023360"/>
        <c:axId val="0"/>
      </c:bar3DChart>
      <c:catAx>
        <c:axId val="167411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023360"/>
        <c:crosses val="autoZero"/>
        <c:auto val="1"/>
        <c:lblAlgn val="ctr"/>
        <c:lblOffset val="100"/>
      </c:catAx>
      <c:valAx>
        <c:axId val="169023360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411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484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281.10000000000002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dLbls/>
        <c:shape val="cylinder"/>
        <c:axId val="169174144"/>
        <c:axId val="169175680"/>
        <c:axId val="0"/>
      </c:bar3DChart>
      <c:catAx>
        <c:axId val="169174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175680"/>
        <c:crosses val="autoZero"/>
        <c:auto val="1"/>
        <c:lblAlgn val="ctr"/>
        <c:lblOffset val="100"/>
      </c:catAx>
      <c:valAx>
        <c:axId val="169175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1741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41"/>
          <c:y val="0.44182824803149606"/>
          <c:w val="0.72580889107612434"/>
          <c:h val="0.411442667322836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2021</c:v>
                </c:pt>
                <c:pt idx="1">
                  <c:v>План 2022 </c:v>
                </c:pt>
                <c:pt idx="2">
                  <c:v>План 2023</c:v>
                </c:pt>
                <c:pt idx="3">
                  <c:v>план 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4430.9000000000005</c:v>
                </c:pt>
                <c:pt idx="1">
                  <c:v>3887</c:v>
                </c:pt>
                <c:pt idx="2">
                  <c:v>3971</c:v>
                </c:pt>
                <c:pt idx="3">
                  <c:v>4053.2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dLbls/>
        <c:gapWidth val="154"/>
        <c:gapDepth val="0"/>
        <c:shape val="pyramid"/>
        <c:axId val="136964352"/>
        <c:axId val="134676480"/>
        <c:axId val="117577920"/>
      </c:bar3DChart>
      <c:catAx>
        <c:axId val="1369643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76480"/>
        <c:crosses val="autoZero"/>
        <c:auto val="1"/>
        <c:lblAlgn val="ctr"/>
        <c:lblOffset val="100"/>
      </c:catAx>
      <c:valAx>
        <c:axId val="1346764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964352"/>
        <c:crosses val="autoZero"/>
        <c:crossBetween val="between"/>
      </c:valAx>
      <c:serAx>
        <c:axId val="1175779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76480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4"/>
          <c:y val="8.876640419947511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9594,2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1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8153,7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676,6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328,7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9594.2000000000007</c:v>
                </c:pt>
                <c:pt idx="1">
                  <c:v>8153.7</c:v>
                </c:pt>
                <c:pt idx="2">
                  <c:v>5676.6</c:v>
                </c:pt>
                <c:pt idx="3">
                  <c:v>5328.7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dLbls/>
        <c:gapWidth val="155"/>
        <c:gapDepth val="201"/>
        <c:shape val="box"/>
        <c:axId val="137380224"/>
        <c:axId val="137381760"/>
        <c:axId val="0"/>
      </c:bar3DChart>
      <c:catAx>
        <c:axId val="1373802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37381760"/>
        <c:crosses val="autoZero"/>
        <c:auto val="1"/>
        <c:lblAlgn val="ctr"/>
        <c:lblOffset val="100"/>
      </c:catAx>
      <c:valAx>
        <c:axId val="137381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373802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7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66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8376.7999999999975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dLbls/>
        <c:shape val="cylinder"/>
        <c:axId val="137460352"/>
        <c:axId val="137462144"/>
        <c:axId val="0"/>
      </c:bar3DChart>
      <c:catAx>
        <c:axId val="137460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462144"/>
        <c:crosses val="autoZero"/>
        <c:auto val="1"/>
        <c:lblAlgn val="ctr"/>
        <c:lblOffset val="100"/>
      </c:catAx>
      <c:valAx>
        <c:axId val="137462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46035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7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67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dLbls/>
        <c:shape val="cylinder"/>
        <c:axId val="137529600"/>
        <c:axId val="149352448"/>
        <c:axId val="0"/>
      </c:bar3DChart>
      <c:catAx>
        <c:axId val="137529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352448"/>
        <c:crosses val="autoZero"/>
        <c:auto val="1"/>
        <c:lblAlgn val="ctr"/>
        <c:lblOffset val="100"/>
      </c:catAx>
      <c:valAx>
        <c:axId val="149352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5296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dLbls/>
        <c:shape val="cylinder"/>
        <c:axId val="113935104"/>
        <c:axId val="113936640"/>
        <c:axId val="0"/>
      </c:bar3DChart>
      <c:catAx>
        <c:axId val="113935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936640"/>
        <c:crosses val="autoZero"/>
        <c:auto val="1"/>
        <c:lblAlgn val="ctr"/>
        <c:lblOffset val="100"/>
      </c:catAx>
      <c:valAx>
        <c:axId val="113936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9351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14390,7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040,7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9647,6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32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9381,9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14390.7</c:v>
                </c:pt>
                <c:pt idx="1">
                  <c:v>12040.7</c:v>
                </c:pt>
                <c:pt idx="2">
                  <c:v>9647.6</c:v>
                </c:pt>
                <c:pt idx="3">
                  <c:v>9381.9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dLbls/>
        <c:shape val="cylinder"/>
        <c:axId val="117980160"/>
        <c:axId val="117990144"/>
        <c:axId val="0"/>
      </c:bar3DChart>
      <c:catAx>
        <c:axId val="117980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990144"/>
        <c:crosses val="autoZero"/>
        <c:auto val="1"/>
        <c:lblAlgn val="ctr"/>
        <c:lblOffset val="100"/>
      </c:catAx>
      <c:valAx>
        <c:axId val="117990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9801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78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030,7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F0-457A-8881-E0E83542FD06}"/>
                </c:ext>
              </c:extLst>
            </c:dLbl>
            <c:dLbl>
              <c:idx val="1"/>
              <c:layout>
                <c:manualLayout>
                  <c:x val="-1.5688744789254321E-3"/>
                  <c:y val="-0.321008056950832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9449,2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09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9008,9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12030.7</c:v>
                </c:pt>
                <c:pt idx="1">
                  <c:v>9449.2000000000007</c:v>
                </c:pt>
                <c:pt idx="2">
                  <c:v>9008.9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dLbls/>
        <c:shape val="pyramid"/>
        <c:axId val="117992448"/>
        <c:axId val="118008832"/>
        <c:axId val="0"/>
      </c:bar3DChart>
      <c:catAx>
        <c:axId val="117992448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008832"/>
        <c:crosses val="autoZero"/>
        <c:auto val="1"/>
        <c:lblAlgn val="ctr"/>
        <c:lblOffset val="100"/>
        <c:tickLblSkip val="1"/>
        <c:tickMarkSkip val="1"/>
      </c:catAx>
      <c:valAx>
        <c:axId val="118008832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992448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2022 </a:t>
            </a:r>
            <a:r>
              <a:rPr lang="ru-RU" dirty="0" smtClean="0"/>
              <a:t>год-12568,1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год-12568,1 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оборона241,7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300</c:v>
                </c:pt>
                <c:pt idx="1">
                  <c:v>241.7</c:v>
                </c:pt>
                <c:pt idx="2">
                  <c:v>3277.5</c:v>
                </c:pt>
                <c:pt idx="3">
                  <c:v>5.0999999999999996</c:v>
                </c:pt>
                <c:pt idx="4">
                  <c:v>2888.1</c:v>
                </c:pt>
                <c:pt idx="5">
                  <c:v>280.10000000000002</c:v>
                </c:pt>
                <c:pt idx="6">
                  <c:v>5511.1</c:v>
                </c:pt>
                <c:pt idx="7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64,5тыс.руб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2024 год-           0,0 </a:t>
          </a:r>
          <a:r>
            <a:rPr lang="ru-RU" sz="2400" b="1" dirty="0" err="1" smtClean="0">
              <a:solidFill>
                <a:srgbClr val="FF0000"/>
              </a:solidFill>
            </a:rPr>
            <a:t>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2022 год – </a:t>
          </a:r>
          <a:r>
            <a:rPr lang="ru-RU" sz="2800" dirty="0" smtClean="0">
              <a:solidFill>
                <a:srgbClr val="7030A0"/>
              </a:solidFill>
            </a:rPr>
            <a:t>2864,9тыс.руб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 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12.05.2022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12.05.2022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</a:t>
            </a:r>
            <a:r>
              <a:rPr lang="ru-RU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изменений в </a:t>
            </a:r>
            <a:r>
              <a:rPr lang="ru-RU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sz="3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юджет 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год и на плановый период 2023 и 2024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2022 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13402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2022 год и плановый период 2023 - 2024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2022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2022 год и на плановый период 2023 и 2024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757043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5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9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12040,7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8153,7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5676,6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5328,7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14390,7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12568,1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9647,6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527,4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527,4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4430,9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3887,0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3971,0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4053,2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2022-2024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2022-2024годах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840</Words>
  <Application>Microsoft Office PowerPoint</Application>
  <PresentationFormat>Экран (4:3)</PresentationFormat>
  <Paragraphs>182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2022 год и на плановый период 2023 и 2024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2022-2024 годах</vt:lpstr>
      <vt:lpstr>Расходы бюджета Меркуловского сельского поселения Шолоховского района на реализацию муниципальных  программ в 2022-2024годах</vt:lpstr>
      <vt:lpstr>Расходы бюджета Меркуловского сельского поселения Шолоховского района в 2022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280</cp:revision>
  <cp:lastPrinted>2013-05-16T06:09:56Z</cp:lastPrinted>
  <dcterms:created xsi:type="dcterms:W3CDTF">2013-05-13T09:45:35Z</dcterms:created>
  <dcterms:modified xsi:type="dcterms:W3CDTF">2022-05-12T08:54:05Z</dcterms:modified>
</cp:coreProperties>
</file>