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95"/>
          <c:y val="0.10120529466579099"/>
          <c:w val="0.78472992224226745"/>
          <c:h val="0.6971038456645314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10736,4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4025,1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10736.4</c:v>
                </c:pt>
                <c:pt idx="1">
                  <c:v>13597.1</c:v>
                </c:pt>
                <c:pt idx="2">
                  <c:v>8376.7999999999956</c:v>
                </c:pt>
                <c:pt idx="3">
                  <c:v>8865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43660928"/>
        <c:axId val="143662464"/>
        <c:axId val="0"/>
      </c:bar3DChart>
      <c:catAx>
        <c:axId val="14366092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3662464"/>
        <c:crosses val="autoZero"/>
        <c:auto val="1"/>
        <c:lblAlgn val="ctr"/>
        <c:lblOffset val="100"/>
        <c:tickLblSkip val="1"/>
        <c:tickMarkSkip val="1"/>
      </c:catAx>
      <c:valAx>
        <c:axId val="143662464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3660928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991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2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5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4118784"/>
        <c:axId val="154599808"/>
        <c:axId val="0"/>
      </c:bar3DChart>
      <c:catAx>
        <c:axId val="154118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4599808"/>
        <c:crosses val="autoZero"/>
        <c:auto val="1"/>
        <c:lblAlgn val="ctr"/>
        <c:lblOffset val="100"/>
      </c:catAx>
      <c:valAx>
        <c:axId val="154599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41187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2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6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5811840"/>
        <c:axId val="155813376"/>
        <c:axId val="0"/>
      </c:bar3DChart>
      <c:catAx>
        <c:axId val="155811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813376"/>
        <c:crosses val="autoZero"/>
        <c:auto val="1"/>
        <c:lblAlgn val="ctr"/>
        <c:lblOffset val="100"/>
      </c:catAx>
      <c:valAx>
        <c:axId val="155813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8118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7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3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7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6195072"/>
        <c:axId val="156151808"/>
        <c:axId val="0"/>
      </c:bar3DChart>
      <c:catAx>
        <c:axId val="156195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151808"/>
        <c:crosses val="autoZero"/>
        <c:auto val="1"/>
        <c:lblAlgn val="ctr"/>
        <c:lblOffset val="100"/>
      </c:catAx>
      <c:valAx>
        <c:axId val="1561518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3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1950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7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912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3090,7</a:t>
                    </a:r>
                    <a:endParaRPr lang="ru-RU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8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3074.3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56205824"/>
        <c:axId val="156207360"/>
        <c:axId val="0"/>
      </c:bar3DChart>
      <c:catAx>
        <c:axId val="156205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207360"/>
        <c:crosses val="autoZero"/>
        <c:auto val="1"/>
        <c:lblAlgn val="ctr"/>
        <c:lblOffset val="100"/>
      </c:catAx>
      <c:valAx>
        <c:axId val="156207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2058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8104E-2"/>
          <c:y val="3.7463027457497369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5922150802046306E-2"/>
                  <c:y val="-0.303489637515024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3481,5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661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1499,7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1792,7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2021 год</c:v>
                </c:pt>
                <c:pt idx="2">
                  <c:v>2022год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1606.1</c:v>
                </c:pt>
                <c:pt idx="2">
                  <c:v>1499.7</c:v>
                </c:pt>
                <c:pt idx="3">
                  <c:v>1792.7</c:v>
                </c:pt>
              </c:numCache>
            </c:numRef>
          </c:val>
        </c:ser>
        <c:shape val="box"/>
        <c:axId val="156234880"/>
        <c:axId val="156236416"/>
        <c:axId val="0"/>
      </c:bar3DChart>
      <c:catAx>
        <c:axId val="156234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236416"/>
        <c:crosses val="autoZero"/>
        <c:auto val="1"/>
        <c:lblAlgn val="ctr"/>
        <c:lblOffset val="100"/>
      </c:catAx>
      <c:valAx>
        <c:axId val="156236416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234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684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281.2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cylinder"/>
        <c:axId val="156530176"/>
        <c:axId val="156531712"/>
        <c:axId val="0"/>
      </c:bar3DChart>
      <c:catAx>
        <c:axId val="156530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531712"/>
        <c:crosses val="autoZero"/>
        <c:auto val="1"/>
        <c:lblAlgn val="ctr"/>
        <c:lblOffset val="100"/>
      </c:catAx>
      <c:valAx>
        <c:axId val="156531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5301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523"/>
          <c:h val="0.411442667322837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 </c:v>
                </c:pt>
                <c:pt idx="2">
                  <c:v>План 2022 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540.79999999999995</c:v>
                </c:pt>
                <c:pt idx="1">
                  <c:v>537.70000000000005</c:v>
                </c:pt>
                <c:pt idx="2">
                  <c:v>569.20000000000005</c:v>
                </c:pt>
                <c:pt idx="3">
                  <c:v>606.4</c:v>
                </c:pt>
              </c:numCache>
            </c:numRef>
          </c:val>
        </c:ser>
        <c:shape val="pyramid"/>
        <c:axId val="143066624"/>
        <c:axId val="143068160"/>
        <c:axId val="135882496"/>
      </c:bar3DChart>
      <c:catAx>
        <c:axId val="143066624"/>
        <c:scaling>
          <c:orientation val="minMax"/>
        </c:scaling>
        <c:axPos val="b"/>
        <c:tickLblPos val="nextTo"/>
        <c:crossAx val="143068160"/>
        <c:crosses val="autoZero"/>
        <c:auto val="1"/>
        <c:lblAlgn val="ctr"/>
        <c:lblOffset val="100"/>
      </c:catAx>
      <c:valAx>
        <c:axId val="143068160"/>
        <c:scaling>
          <c:orientation val="minMax"/>
        </c:scaling>
        <c:axPos val="l"/>
        <c:majorGridlines/>
        <c:numFmt formatCode="General" sourceLinked="1"/>
        <c:tickLblPos val="nextTo"/>
        <c:crossAx val="143066624"/>
        <c:crosses val="autoZero"/>
        <c:crossBetween val="between"/>
      </c:valAx>
      <c:serAx>
        <c:axId val="135882496"/>
        <c:scaling>
          <c:orientation val="minMax"/>
        </c:scaling>
        <c:delete val="1"/>
        <c:axPos val="b"/>
        <c:tickLblPos val="nextTo"/>
        <c:crossAx val="143068160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2027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7512,5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9594,2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5193,6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7512.5</c:v>
                </c:pt>
                <c:pt idx="1">
                  <c:v>9573.1</c:v>
                </c:pt>
                <c:pt idx="2">
                  <c:v>5193.6000000000004</c:v>
                </c:pt>
                <c:pt idx="3">
                  <c:v>5616.6</c:v>
                </c:pt>
              </c:numCache>
            </c:numRef>
          </c:val>
        </c:ser>
        <c:gapWidth val="155"/>
        <c:gapDepth val="201"/>
        <c:shape val="box"/>
        <c:axId val="143072640"/>
        <c:axId val="143252096"/>
        <c:axId val="0"/>
      </c:bar3DChart>
      <c:catAx>
        <c:axId val="143072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43252096"/>
        <c:crosses val="autoZero"/>
        <c:auto val="1"/>
        <c:lblAlgn val="ctr"/>
        <c:lblOffset val="100"/>
      </c:catAx>
      <c:valAx>
        <c:axId val="143252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430726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8376.7999999999847</c:v>
                </c:pt>
                <c:pt idx="3">
                  <c:v>8865</c:v>
                </c:pt>
              </c:numCache>
            </c:numRef>
          </c:val>
        </c:ser>
        <c:shape val="cylinder"/>
        <c:axId val="143244672"/>
        <c:axId val="143619200"/>
        <c:axId val="0"/>
      </c:bar3DChart>
      <c:catAx>
        <c:axId val="143244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619200"/>
        <c:crosses val="autoZero"/>
        <c:auto val="1"/>
        <c:lblAlgn val="ctr"/>
        <c:lblOffset val="100"/>
      </c:catAx>
      <c:valAx>
        <c:axId val="1436192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2446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7606528"/>
        <c:axId val="147616512"/>
        <c:axId val="0"/>
      </c:bar3DChart>
      <c:catAx>
        <c:axId val="147606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616512"/>
        <c:crosses val="autoZero"/>
        <c:auto val="1"/>
        <c:lblAlgn val="ctr"/>
        <c:lblOffset val="100"/>
      </c:catAx>
      <c:valAx>
        <c:axId val="147616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6065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1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3189504"/>
        <c:axId val="143191040"/>
        <c:axId val="0"/>
      </c:bar3DChart>
      <c:catAx>
        <c:axId val="143189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191040"/>
        <c:crosses val="autoZero"/>
        <c:auto val="1"/>
        <c:lblAlgn val="ctr"/>
        <c:lblOffset val="100"/>
      </c:catAx>
      <c:valAx>
        <c:axId val="143191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1895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5157842487546613"/>
          <c:w val="0.94860181539810617"/>
          <c:h val="0.737804072628583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10815,6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14390,7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54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10815.6</c:v>
                </c:pt>
                <c:pt idx="1">
                  <c:v>14496.6</c:v>
                </c:pt>
                <c:pt idx="2">
                  <c:v>8376.7999999999956</c:v>
                </c:pt>
                <c:pt idx="3">
                  <c:v>7753</c:v>
                </c:pt>
              </c:numCache>
            </c:numRef>
          </c:val>
        </c:ser>
        <c:shape val="cylinder"/>
        <c:axId val="112508928"/>
        <c:axId val="112510464"/>
        <c:axId val="0"/>
      </c:bar3DChart>
      <c:catAx>
        <c:axId val="112508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510464"/>
        <c:crosses val="autoZero"/>
        <c:auto val="1"/>
        <c:lblAlgn val="ctr"/>
        <c:lblOffset val="100"/>
      </c:catAx>
      <c:valAx>
        <c:axId val="112510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5089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56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14496,6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3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5882352941176531E-2"/>
                  <c:y val="-0.360459993051410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14496.6</c:v>
                </c:pt>
                <c:pt idx="1">
                  <c:v>8376.7999999999956</c:v>
                </c:pt>
                <c:pt idx="2">
                  <c:v>8865</c:v>
                </c:pt>
              </c:numCache>
            </c:numRef>
          </c:val>
        </c:ser>
        <c:shape val="pyramid"/>
        <c:axId val="83974400"/>
        <c:axId val="112517120"/>
        <c:axId val="0"/>
      </c:bar3DChart>
      <c:catAx>
        <c:axId val="83974400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2517120"/>
        <c:crosses val="autoZero"/>
        <c:auto val="1"/>
        <c:lblAlgn val="ctr"/>
        <c:lblOffset val="100"/>
        <c:tickLblSkip val="1"/>
        <c:tickMarkSkip val="1"/>
      </c:catAx>
      <c:valAx>
        <c:axId val="112517120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974400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- 281,2тыс.руб. - 2,0%</c:v>
                </c:pt>
                <c:pt idx="1">
                  <c:v>национальнаяоборога 240,2- 1,7%  </c:v>
                </c:pt>
                <c:pt idx="2">
                  <c:v>Культура, кинематография - 3481,5тыс.руб. - 24,2%</c:v>
                </c:pt>
                <c:pt idx="3">
                  <c:v>Образование - 18,9тыс.руб. - 0,1%</c:v>
                </c:pt>
                <c:pt idx="4">
                  <c:v>Нац.экономика- 2242,5тыс.руб. -15,5%</c:v>
                </c:pt>
                <c:pt idx="5">
                  <c:v>ЖКХ - 3090,7тыс.руб. - 21,5%</c:v>
                </c:pt>
                <c:pt idx="6">
                  <c:v>Общегос-ые вопросы - 4634,5тыс.руб. - 32,2%</c:v>
                </c:pt>
                <c:pt idx="7">
                  <c:v>Нацбезопасность, правоохранит. деятельность - 402,2ыс.руб. - 2,8%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8"/>
                <c:pt idx="3" formatCode="General">
                  <c:v>18.7</c:v>
                </c:pt>
                <c:pt idx="4" formatCode="General">
                  <c:v>0</c:v>
                </c:pt>
                <c:pt idx="5" formatCode="General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- 281,2тыс.руб. - 2,0%</c:v>
                </c:pt>
                <c:pt idx="1">
                  <c:v>национальнаяоборога 240,2- 1,7%  </c:v>
                </c:pt>
                <c:pt idx="2">
                  <c:v>Культура, кинематография - 3481,5тыс.руб. - 24,2%</c:v>
                </c:pt>
                <c:pt idx="3">
                  <c:v>Образование - 18,9тыс.руб. - 0,1%</c:v>
                </c:pt>
                <c:pt idx="4">
                  <c:v>Нац.экономика- 2242,5тыс.руб. -15,5%</c:v>
                </c:pt>
                <c:pt idx="5">
                  <c:v>ЖКХ - 3090,7тыс.руб. - 21,5%</c:v>
                </c:pt>
                <c:pt idx="6">
                  <c:v>Общегос-ые вопросы - 4634,5тыс.руб. - 32,2%</c:v>
                </c:pt>
                <c:pt idx="7">
                  <c:v>Нацбезопасность, правоохранит. деятельность - 402,2ыс.руб. - 2,8%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7148"/>
          <c:y val="0"/>
          <c:w val="0.39140368627106714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3481,5 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1499,7 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2023 году – 1792,7тыс.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2021год – </a:t>
          </a:r>
          <a:r>
            <a:rPr lang="ru-RU" sz="1400" dirty="0" smtClean="0">
              <a:solidFill>
                <a:srgbClr val="7030A0"/>
              </a:solidFill>
            </a:rPr>
            <a:t>402,2тыс.руб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  год-0,0тыс.руб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год-0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год – 1864,9тыс.руб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 год-1646,3ыс.руб.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2023год- 1646,3тыс.руб.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14390,7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15.02.2022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15.02.2022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изменений в бюджет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2022 и 2023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2021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2021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</a:t>
            </a:r>
            <a:r>
              <a:rPr lang="ru-RU" sz="1200" dirty="0" smtClean="0">
                <a:solidFill>
                  <a:srgbClr val="0070C0"/>
                </a:solidFill>
              </a:rPr>
              <a:t>2020 </a:t>
            </a:r>
            <a:r>
              <a:rPr lang="ru-RU" sz="1200" dirty="0" smtClean="0">
                <a:solidFill>
                  <a:srgbClr val="0070C0"/>
                </a:solidFill>
              </a:rPr>
              <a:t>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2021 год и на плановый период 2022 и 2023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59135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10736,4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4430,9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14390,7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365,6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2021-2023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71612"/>
          <a:ext cx="9144000" cy="49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643050"/>
          <a:ext cx="9153556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2021-2023годах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910</Words>
  <Application>Microsoft Office PowerPoint</Application>
  <PresentationFormat>Экран (4:3)</PresentationFormat>
  <Paragraphs>181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2021 год и на плановый период 2022 и 2023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2021-2023 годах</vt:lpstr>
      <vt:lpstr>Расходы бюджета Меркуловского сельского поселения Шолоховского района на реализацию муниципальных  программ в 2021-2023годах</vt:lpstr>
      <vt:lpstr>Расходы бюджета Меркуловского сельского поселения Шолоховского района в 2021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269</cp:revision>
  <cp:lastPrinted>2013-05-16T06:09:56Z</cp:lastPrinted>
  <dcterms:created xsi:type="dcterms:W3CDTF">2013-05-13T09:45:35Z</dcterms:created>
  <dcterms:modified xsi:type="dcterms:W3CDTF">2022-02-15T14:58:20Z</dcterms:modified>
</cp:coreProperties>
</file>