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charts/chart13.xml" ContentType="application/vnd.openxmlformats-officedocument.drawingml.char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drawings/drawing3.xml" ContentType="application/vnd.openxmlformats-officedocument.drawingml.chartshape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charts/chart8.xml" ContentType="application/vnd.openxmlformats-officedocument.drawingml.char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0.xml" ContentType="application/vnd.openxmlformats-officedocument.presentationml.slideLayout+xml"/>
  <Override PartName="/ppt/drawings/drawing9.xml" ContentType="application/vnd.openxmlformats-officedocument.drawingml.chartshap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rawings/drawing13.xml" ContentType="application/vnd.openxmlformats-officedocument.drawingml.chartshapes+xml"/>
  <Override PartName="/ppt/drawings/drawing7.xml" ContentType="application/vnd.openxmlformats-officedocument.drawingml.chartshap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  <p:sldMasterId id="2147483712" r:id="rId4"/>
    <p:sldMasterId id="2147483725" r:id="rId5"/>
    <p:sldMasterId id="2147483738" r:id="rId6"/>
    <p:sldMasterId id="2147483751" r:id="rId7"/>
    <p:sldMasterId id="2147483777" r:id="rId8"/>
    <p:sldMasterId id="2147483816" r:id="rId9"/>
    <p:sldMasterId id="2147483829" r:id="rId10"/>
    <p:sldMasterId id="2147483842" r:id="rId11"/>
  </p:sldMasterIdLst>
  <p:notesMasterIdLst>
    <p:notesMasterId r:id="rId29"/>
  </p:notesMasterIdLst>
  <p:sldIdLst>
    <p:sldId id="280" r:id="rId12"/>
    <p:sldId id="281" r:id="rId13"/>
    <p:sldId id="283" r:id="rId14"/>
    <p:sldId id="257" r:id="rId15"/>
    <p:sldId id="258" r:id="rId16"/>
    <p:sldId id="259" r:id="rId17"/>
    <p:sldId id="260" r:id="rId18"/>
    <p:sldId id="270" r:id="rId19"/>
    <p:sldId id="273" r:id="rId20"/>
    <p:sldId id="282" r:id="rId21"/>
    <p:sldId id="275" r:id="rId22"/>
    <p:sldId id="261" r:id="rId23"/>
    <p:sldId id="262" r:id="rId24"/>
    <p:sldId id="265" r:id="rId25"/>
    <p:sldId id="263" r:id="rId26"/>
    <p:sldId id="284" r:id="rId27"/>
    <p:sldId id="286" r:id="rId28"/>
  </p:sldIdLst>
  <p:sldSz cx="9144000" cy="6858000" type="screen4x3"/>
  <p:notesSz cx="678180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1B4C"/>
    <a:srgbClr val="F6A8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54" autoAdjust="0"/>
  </p:normalViewPr>
  <p:slideViewPr>
    <p:cSldViewPr>
      <p:cViewPr>
        <p:scale>
          <a:sx n="80" d="100"/>
          <a:sy n="80" d="100"/>
        </p:scale>
        <p:origin x="-1080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8.jpeg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Office_Excel10.xlsx"/><Relationship Id="rId1" Type="http://schemas.openxmlformats.org/officeDocument/2006/relationships/image" Target="../media/image16.jpe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Office_Excel11.xlsx"/><Relationship Id="rId1" Type="http://schemas.openxmlformats.org/officeDocument/2006/relationships/image" Target="../media/image16.jpeg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Office_Excel12.xlsx"/><Relationship Id="rId1" Type="http://schemas.openxmlformats.org/officeDocument/2006/relationships/image" Target="../media/image16.jpeg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_____Microsoft_Office_Excel13.xlsx"/><Relationship Id="rId1" Type="http://schemas.openxmlformats.org/officeDocument/2006/relationships/image" Target="../media/image16.jpeg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_____Microsoft_Office_Excel15.xlsx"/><Relationship Id="rId1" Type="http://schemas.openxmlformats.org/officeDocument/2006/relationships/image" Target="../media/image16.jpe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3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15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16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16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6.xlsx"/><Relationship Id="rId1" Type="http://schemas.openxmlformats.org/officeDocument/2006/relationships/image" Target="../media/image16.jpe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Office_Excel7.xlsx"/><Relationship Id="rId1" Type="http://schemas.openxmlformats.org/officeDocument/2006/relationships/image" Target="../media/image16.jpe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Office_Excel9.xlsx"/><Relationship Id="rId1" Type="http://schemas.openxmlformats.org/officeDocument/2006/relationships/image" Target="../media/image15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sideWall>
      <c:spPr>
        <a:blipFill>
          <a:blip xmlns:r="http://schemas.openxmlformats.org/officeDocument/2006/relationships" r:embed="rId1"/>
          <a:tile tx="0" ty="0" sx="100000" sy="100000" flip="none" algn="tl"/>
        </a:blipFill>
        <a:ln w="27068">
          <a:noFill/>
        </a:ln>
      </c:spPr>
    </c:sideWall>
    <c:backWall>
      <c:spPr>
        <a:blipFill>
          <a:blip xmlns:r="http://schemas.openxmlformats.org/officeDocument/2006/relationships" r:embed="rId1"/>
          <a:tile tx="0" ty="0" sx="100000" sy="100000" flip="none" algn="tl"/>
        </a:blipFill>
        <a:ln w="27068">
          <a:noFill/>
        </a:ln>
      </c:spPr>
    </c:backWall>
    <c:plotArea>
      <c:layout>
        <c:manualLayout>
          <c:layoutTarget val="inner"/>
          <c:xMode val="edge"/>
          <c:yMode val="edge"/>
          <c:x val="0.16756291582872773"/>
          <c:y val="0.10120529466579099"/>
          <c:w val="0.78472992224226745"/>
          <c:h val="0.69710384566453021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поселения</c:v>
                </c:pt>
              </c:strCache>
            </c:strRef>
          </c:tx>
          <c:spPr>
            <a:gradFill rotWithShape="0">
              <a:gsLst>
                <a:gs pos="37000">
                  <a:srgbClr val="990033"/>
                </a:gs>
                <a:gs pos="100000">
                  <a:srgbClr val="F79646">
                    <a:lumMod val="75000"/>
                  </a:srgbClr>
                </a:gs>
              </a:gsLst>
              <a:lin ang="18900000" scaled="1"/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10736,4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10736.4</c:v>
                </c:pt>
                <c:pt idx="1">
                  <c:v>11433.6</c:v>
                </c:pt>
                <c:pt idx="2">
                  <c:v>8376.7999999999956</c:v>
                </c:pt>
                <c:pt idx="3">
                  <c:v>8114.1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tint val="63529"/>
                    <a:invGamma/>
                  </a:srgbClr>
                </a:gs>
              </a:gsLst>
              <a:path path="rect">
                <a:fillToRect r="100000" b="100000"/>
              </a:path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cat>
            <c:strRef>
              <c:f>Sheet1!$B$1:$E$1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hape val="cylinder"/>
        <c:axId val="118685696"/>
        <c:axId val="118687232"/>
        <c:axId val="0"/>
      </c:bar3DChart>
      <c:catAx>
        <c:axId val="118685696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5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8687232"/>
        <c:crosses val="autoZero"/>
        <c:auto val="1"/>
        <c:lblAlgn val="ctr"/>
        <c:lblOffset val="100"/>
        <c:tickLblSkip val="1"/>
        <c:tickMarkSkip val="1"/>
      </c:catAx>
      <c:valAx>
        <c:axId val="118687232"/>
        <c:scaling>
          <c:orientation val="minMax"/>
        </c:scaling>
        <c:axPos val="l"/>
        <c:numFmt formatCode="General" sourceLinked="0"/>
        <c:tickLblPos val="nextTo"/>
        <c:spPr>
          <a:ln w="3383" cmpd="dbl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8685696"/>
        <c:crosses val="autoZero"/>
        <c:crossBetween val="between"/>
      </c:val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1690309628893994"/>
          <c:y val="0.86919359330998913"/>
          <c:w val="2.3204696866028572E-2"/>
          <c:h val="5.7703879706073533E-2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48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95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235,1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704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</c:ser>
        <c:shape val="cylinder"/>
        <c:axId val="135092096"/>
        <c:axId val="135093632"/>
        <c:axId val="0"/>
      </c:bar3DChart>
      <c:catAx>
        <c:axId val="1350920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5093632"/>
        <c:crosses val="autoZero"/>
        <c:auto val="1"/>
        <c:lblAlgn val="ctr"/>
        <c:lblOffset val="100"/>
      </c:catAx>
      <c:valAx>
        <c:axId val="1350936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509209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506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9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235,1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714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</c:ser>
        <c:shape val="cylinder"/>
        <c:axId val="135237632"/>
        <c:axId val="135239168"/>
        <c:axId val="0"/>
      </c:bar3DChart>
      <c:catAx>
        <c:axId val="1352376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5239168"/>
        <c:crosses val="autoZero"/>
        <c:auto val="1"/>
        <c:lblAlgn val="ctr"/>
        <c:lblOffset val="100"/>
      </c:catAx>
      <c:valAx>
        <c:axId val="1352391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3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523763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5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804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235,1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721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</c:ser>
        <c:shape val="cylinder"/>
        <c:axId val="135247360"/>
        <c:axId val="135159808"/>
        <c:axId val="0"/>
      </c:bar3DChart>
      <c:catAx>
        <c:axId val="1352473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5159808"/>
        <c:crosses val="autoZero"/>
        <c:auto val="1"/>
        <c:lblAlgn val="ctr"/>
        <c:lblOffset val="100"/>
      </c:catAx>
      <c:valAx>
        <c:axId val="1351598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4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524736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7.8819263906029183E-2"/>
          <c:y val="3.40098006370982E-2"/>
          <c:w val="0.94860181539810573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2.6128844634991277E-3"/>
                  <c:y val="7.0717280062523764E-3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1026,3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264,8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732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264,8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2021год</c:v>
                </c:pt>
                <c:pt idx="1">
                  <c:v>2022год</c:v>
                </c:pt>
                <c:pt idx="2">
                  <c:v>2022год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264.8</c:v>
                </c:pt>
                <c:pt idx="1">
                  <c:v>264.8</c:v>
                </c:pt>
                <c:pt idx="2">
                  <c:v>264.8</c:v>
                </c:pt>
              </c:numCache>
            </c:numRef>
          </c:val>
        </c:ser>
        <c:shape val="cylinder"/>
        <c:axId val="142672640"/>
        <c:axId val="142674176"/>
        <c:axId val="0"/>
      </c:bar3DChart>
      <c:catAx>
        <c:axId val="1426726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2674176"/>
        <c:crosses val="autoZero"/>
        <c:auto val="1"/>
        <c:lblAlgn val="ctr"/>
        <c:lblOffset val="100"/>
      </c:catAx>
      <c:valAx>
        <c:axId val="1426741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5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267264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0"/>
      <c:rotY val="30"/>
      <c:depthPercent val="110"/>
      <c:rAngAx val="1"/>
    </c:view3D>
    <c:floor>
      <c:spPr>
        <a:solidFill>
          <a:srgbClr val="4F81BD">
            <a:alpha val="38000"/>
          </a:srgbClr>
        </a:solidFill>
      </c:spPr>
    </c:floor>
    <c:plotArea>
      <c:layout>
        <c:manualLayout>
          <c:layoutTarget val="inner"/>
          <c:xMode val="edge"/>
          <c:yMode val="edge"/>
          <c:x val="5.2896131039177965E-2"/>
          <c:y val="3.7463027457497321E-2"/>
          <c:w val="0.71675332205151865"/>
          <c:h val="0.8702837365896546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7231460576589093E-2"/>
                  <c:y val="-0.2939488205014258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5749,1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5922150802046209E-2"/>
                  <c:y val="-0.3034896375150237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3261,0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2642578310019613E-2"/>
                  <c:y val="-0.290203445408422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1499,7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7163092258991441E-2"/>
                  <c:y val="-0.257387857578114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1792,7</a:t>
                    </a:r>
                    <a:endParaRPr lang="en-US" dirty="0"/>
                  </a:p>
                </c:rich>
              </c:tx>
              <c:showVal val="1"/>
            </c:dLbl>
            <c:numFmt formatCode="#,##0.0" sourceLinked="0"/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1">
                  <c:v>2021 год</c:v>
                </c:pt>
                <c:pt idx="2">
                  <c:v>2022год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1606.1</c:v>
                </c:pt>
                <c:pt idx="2">
                  <c:v>1499.7</c:v>
                </c:pt>
                <c:pt idx="3">
                  <c:v>1792.7</c:v>
                </c:pt>
              </c:numCache>
            </c:numRef>
          </c:val>
        </c:ser>
        <c:shape val="box"/>
        <c:axId val="142697600"/>
        <c:axId val="142699136"/>
        <c:axId val="0"/>
      </c:bar3DChart>
      <c:catAx>
        <c:axId val="14269760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2699136"/>
        <c:crosses val="autoZero"/>
        <c:auto val="1"/>
        <c:lblAlgn val="ctr"/>
        <c:lblOffset val="100"/>
      </c:catAx>
      <c:valAx>
        <c:axId val="142699136"/>
        <c:scaling>
          <c:orientation val="minMax"/>
          <c:max val="17000"/>
        </c:scaling>
        <c:axPos val="l"/>
        <c:numFmt formatCode="#,##0" sourceLinked="0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26976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6.9834115575404976E-2"/>
          <c:y val="3.6078178856861612E-2"/>
          <c:w val="0.94860181539810506"/>
          <c:h val="0.8028511216911526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206.7</c:v>
                </c:pt>
                <c:pt idx="1">
                  <c:v>310</c:v>
                </c:pt>
                <c:pt idx="2">
                  <c:v>300</c:v>
                </c:pt>
                <c:pt idx="3">
                  <c:v>300</c:v>
                </c:pt>
              </c:numCache>
            </c:numRef>
          </c:val>
        </c:ser>
        <c:shape val="cylinder"/>
        <c:axId val="143373824"/>
        <c:axId val="143375360"/>
        <c:axId val="0"/>
      </c:bar3DChart>
      <c:catAx>
        <c:axId val="1433738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3375360"/>
        <c:crosses val="autoZero"/>
        <c:auto val="1"/>
        <c:lblAlgn val="ctr"/>
        <c:lblOffset val="100"/>
      </c:catAx>
      <c:valAx>
        <c:axId val="1433753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3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337382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kumimoji="0" lang="ru-RU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Динамика поступлений налога на доходы физических лиц в части бюджета </a:t>
            </a:r>
            <a:r>
              <a:rPr kumimoji="0" lang="ru-RU" sz="2000" kern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Меркуловского</a:t>
            </a:r>
            <a:r>
              <a:rPr kumimoji="0" lang="ru-RU" sz="20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 сельского поселения Шолоховского района</a:t>
            </a:r>
            <a:endParaRPr kumimoji="0" lang="ru-RU" sz="2000" kern="1200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c:rich>
      </c:tx>
      <c:layout>
        <c:manualLayout>
          <c:xMode val="edge"/>
          <c:yMode val="edge"/>
          <c:x val="0.1526719160104987"/>
          <c:y val="7.8125E-2"/>
        </c:manualLayout>
      </c:layout>
    </c:title>
    <c:view3D>
      <c:rotX val="20"/>
      <c:rotY val="0"/>
      <c:perspective val="60"/>
    </c:view3D>
    <c:plotArea>
      <c:layout>
        <c:manualLayout>
          <c:layoutTarget val="inner"/>
          <c:xMode val="edge"/>
          <c:yMode val="edge"/>
          <c:x val="0.20275462983148523"/>
          <c:y val="0.36682824803149638"/>
          <c:w val="0.72580889107612445"/>
          <c:h val="0.41144266732283696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поступлений налога на доходы физических лиц в части бюджета Меркуловского сельского поселения Шолоховского  района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Факт 2020</c:v>
                </c:pt>
                <c:pt idx="1">
                  <c:v>План 2021 </c:v>
                </c:pt>
                <c:pt idx="2">
                  <c:v>План 2022 </c:v>
                </c:pt>
                <c:pt idx="3">
                  <c:v>план 2023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540.79999999999995</c:v>
                </c:pt>
                <c:pt idx="1">
                  <c:v>537.70000000000005</c:v>
                </c:pt>
                <c:pt idx="2">
                  <c:v>569.20000000000005</c:v>
                </c:pt>
                <c:pt idx="3">
                  <c:v>606.4</c:v>
                </c:pt>
              </c:numCache>
            </c:numRef>
          </c:val>
        </c:ser>
        <c:shape val="pyramid"/>
        <c:axId val="122065664"/>
        <c:axId val="122067200"/>
        <c:axId val="128234816"/>
      </c:bar3DChart>
      <c:catAx>
        <c:axId val="122065664"/>
        <c:scaling>
          <c:orientation val="minMax"/>
        </c:scaling>
        <c:axPos val="b"/>
        <c:tickLblPos val="nextTo"/>
        <c:crossAx val="122067200"/>
        <c:crosses val="autoZero"/>
        <c:auto val="1"/>
        <c:lblAlgn val="ctr"/>
        <c:lblOffset val="100"/>
      </c:catAx>
      <c:valAx>
        <c:axId val="122067200"/>
        <c:scaling>
          <c:orientation val="minMax"/>
        </c:scaling>
        <c:axPos val="l"/>
        <c:majorGridlines/>
        <c:numFmt formatCode="General" sourceLinked="1"/>
        <c:tickLblPos val="nextTo"/>
        <c:crossAx val="122065664"/>
        <c:crosses val="autoZero"/>
        <c:crossBetween val="between"/>
      </c:valAx>
      <c:serAx>
        <c:axId val="128234816"/>
        <c:scaling>
          <c:orientation val="minMax"/>
        </c:scaling>
        <c:axPos val="b"/>
        <c:tickLblPos val="nextTo"/>
        <c:crossAx val="122067200"/>
        <c:crosses val="autoZero"/>
      </c:serAx>
      <c:spPr>
        <a:noFill/>
        <a:ln w="25400">
          <a:noFill/>
        </a:ln>
      </c:spPr>
    </c:plotArea>
    <c:plotVisOnly val="1"/>
    <c:dispBlanksAs val="gap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0.10910221284936594"/>
          <c:y val="6.2334686137801895E-2"/>
          <c:w val="0.91461164576650145"/>
          <c:h val="0.747814353602283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7512,5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3.6218693954639961E-2"/>
                  <c:y val="-2.64317180616741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7573,1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5193,6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5616,6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2020год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7512.5</c:v>
                </c:pt>
                <c:pt idx="1">
                  <c:v>7241.1</c:v>
                </c:pt>
                <c:pt idx="2">
                  <c:v>5193.6000000000004</c:v>
                </c:pt>
                <c:pt idx="3">
                  <c:v>5616.6</c:v>
                </c:pt>
              </c:numCache>
            </c:numRef>
          </c:val>
        </c:ser>
        <c:gapWidth val="155"/>
        <c:gapDepth val="201"/>
        <c:shape val="box"/>
        <c:axId val="122074624"/>
        <c:axId val="122076160"/>
        <c:axId val="0"/>
      </c:bar3DChart>
      <c:catAx>
        <c:axId val="122074624"/>
        <c:scaling>
          <c:orientation val="minMax"/>
        </c:scaling>
        <c:axPos val="b"/>
        <c:tickLblPos val="nextTo"/>
        <c:txPr>
          <a:bodyPr/>
          <a:lstStyle/>
          <a:p>
            <a:pPr>
              <a:defRPr sz="1900" b="1">
                <a:latin typeface="+mj-lt"/>
              </a:defRPr>
            </a:pPr>
            <a:endParaRPr lang="ru-RU"/>
          </a:p>
        </c:txPr>
        <c:crossAx val="122076160"/>
        <c:crosses val="autoZero"/>
        <c:auto val="1"/>
        <c:lblAlgn val="ctr"/>
        <c:lblOffset val="100"/>
      </c:catAx>
      <c:valAx>
        <c:axId val="1220761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2207462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b"/>
      <c:layout>
        <c:manualLayout>
          <c:xMode val="edge"/>
          <c:yMode val="edge"/>
          <c:x val="5.3149476447061444E-2"/>
          <c:y val="0.92206273775249459"/>
          <c:w val="0.8999999504023366"/>
          <c:h val="7.500040468509718E-2"/>
        </c:manualLayout>
      </c:layout>
      <c:txPr>
        <a:bodyPr/>
        <a:lstStyle/>
        <a:p>
          <a:pPr>
            <a:defRPr sz="1700">
              <a:latin typeface="+mj-lt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373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78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7332,4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673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7371,3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7815,2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4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12827.1</c:v>
                </c:pt>
                <c:pt idx="1">
                  <c:v>10068.5</c:v>
                </c:pt>
                <c:pt idx="2">
                  <c:v>8376.7999999999956</c:v>
                </c:pt>
                <c:pt idx="3">
                  <c:v>8865</c:v>
                </c:pt>
              </c:numCache>
            </c:numRef>
          </c:val>
        </c:ser>
        <c:shape val="cylinder"/>
        <c:axId val="128063360"/>
        <c:axId val="128099840"/>
        <c:axId val="0"/>
      </c:bar3DChart>
      <c:catAx>
        <c:axId val="1280633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8099840"/>
        <c:crosses val="autoZero"/>
        <c:auto val="1"/>
        <c:lblAlgn val="ctr"/>
        <c:lblOffset val="100"/>
      </c:catAx>
      <c:valAx>
        <c:axId val="1280998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5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806336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395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83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7332,4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683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7371,3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7815,2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</c:ser>
        <c:shape val="cylinder"/>
        <c:axId val="134449792"/>
        <c:axId val="134848896"/>
        <c:axId val="0"/>
      </c:bar3DChart>
      <c:catAx>
        <c:axId val="1344497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4848896"/>
        <c:crosses val="autoZero"/>
        <c:auto val="1"/>
        <c:lblAlgn val="ctr"/>
        <c:lblOffset val="100"/>
      </c:catAx>
      <c:valAx>
        <c:axId val="1348488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7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444979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418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87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7332,4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69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7371,3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7815,2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</c:ser>
        <c:shape val="cylinder"/>
        <c:axId val="134890624"/>
        <c:axId val="134892160"/>
        <c:axId val="0"/>
      </c:bar3DChart>
      <c:catAx>
        <c:axId val="1348906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4892160"/>
        <c:crosses val="autoZero"/>
        <c:auto val="1"/>
        <c:lblAlgn val="ctr"/>
        <c:lblOffset val="100"/>
      </c:catAx>
      <c:valAx>
        <c:axId val="1348921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489062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9.9252793122148394E-2"/>
          <c:y val="0.15157842487546583"/>
          <c:w val="0.94860181539810451"/>
          <c:h val="0.7378040726285813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10815,6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12308,5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8376,8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3874389362997337E-3"/>
                  <c:y val="-7.168928171855578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8865,0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2020год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10815.6</c:v>
                </c:pt>
                <c:pt idx="1">
                  <c:v>12308.5</c:v>
                </c:pt>
                <c:pt idx="2">
                  <c:v>8376.7999999999956</c:v>
                </c:pt>
                <c:pt idx="3">
                  <c:v>7753</c:v>
                </c:pt>
              </c:numCache>
            </c:numRef>
          </c:val>
        </c:ser>
        <c:shape val="cylinder"/>
        <c:axId val="134897024"/>
        <c:axId val="134702208"/>
        <c:axId val="0"/>
      </c:bar3DChart>
      <c:catAx>
        <c:axId val="1348970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4702208"/>
        <c:crosses val="autoZero"/>
        <c:auto val="1"/>
        <c:lblAlgn val="ctr"/>
        <c:lblOffset val="100"/>
      </c:catAx>
      <c:valAx>
        <c:axId val="1347022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0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489702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5"/>
      <c:depthPercent val="100"/>
      <c:rAngAx val="1"/>
    </c:view3D>
    <c:floor>
      <c:spPr>
        <a:solidFill>
          <a:srgbClr val="C0C0C0"/>
        </a:solidFill>
        <a:ln w="12700">
          <a:solidFill>
            <a:schemeClr val="tx1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765815760266365"/>
          <c:y val="0.11003861003861012"/>
          <c:w val="0.80466148723640463"/>
          <c:h val="0.73359073359074289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Остальные программы</c:v>
                </c:pt>
              </c:strCache>
            </c:strRef>
          </c:tx>
          <c:spPr>
            <a:solidFill>
              <a:srgbClr val="FF0000"/>
            </a:solidFill>
            <a:ln w="23997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dLbls>
            <c:dLbl>
              <c:idx val="0"/>
              <c:layout>
                <c:manualLayout>
                  <c:x val="3.137254901960785E-2"/>
                  <c:y val="5.45521761619269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12308,5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5688744789254321E-3"/>
                  <c:y val="-0.3210080569508328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8376,8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6.5882352941176531E-2"/>
                  <c:y val="-0.360459993051409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8865,0</a:t>
                    </a:r>
                    <a:endParaRPr lang="en-US" dirty="0"/>
                  </a:p>
                </c:rich>
              </c:tx>
              <c:showVal val="1"/>
            </c:dLbl>
            <c:numFmt formatCode="#,##0.0" sourceLinked="0"/>
            <c:txPr>
              <a:bodyPr/>
              <a:lstStyle/>
              <a:p>
                <a:pPr>
                  <a:defRPr sz="1900" b="1"/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Sheet1!$B$2:$E$2</c:f>
              <c:numCache>
                <c:formatCode>#,##0.00</c:formatCode>
                <c:ptCount val="3"/>
                <c:pt idx="0">
                  <c:v>12308.5</c:v>
                </c:pt>
                <c:pt idx="1">
                  <c:v>8376.7999999999956</c:v>
                </c:pt>
                <c:pt idx="2">
                  <c:v>8865</c:v>
                </c:pt>
              </c:numCache>
            </c:numRef>
          </c:val>
        </c:ser>
        <c:shape val="pyramid"/>
        <c:axId val="134720896"/>
        <c:axId val="134538368"/>
        <c:axId val="0"/>
      </c:bar3DChart>
      <c:catAx>
        <c:axId val="134720896"/>
        <c:scaling>
          <c:orientation val="minMax"/>
        </c:scaling>
        <c:axPos val="b"/>
        <c:numFmt formatCode="General" sourceLinked="1"/>
        <c:tickLblPos val="low"/>
        <c:spPr>
          <a:ln w="30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5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4538368"/>
        <c:crosses val="autoZero"/>
        <c:auto val="1"/>
        <c:lblAlgn val="ctr"/>
        <c:lblOffset val="100"/>
        <c:tickLblSkip val="1"/>
        <c:tickMarkSkip val="1"/>
      </c:catAx>
      <c:valAx>
        <c:axId val="134538368"/>
        <c:scaling>
          <c:orientation val="minMax"/>
        </c:scaling>
        <c:axPos val="l"/>
        <c:numFmt formatCode="#,##0" sourceLinked="0"/>
        <c:tickLblPos val="nextTo"/>
        <c:spPr>
          <a:ln w="30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4720896"/>
        <c:crosses val="autoZero"/>
        <c:crossBetween val="between"/>
      </c:valAx>
      <c:spPr>
        <a:noFill/>
        <a:ln w="2399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4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35"/>
      <c:perspective val="0"/>
    </c:view3D>
    <c:plotArea>
      <c:layout>
        <c:manualLayout>
          <c:layoutTarget val="inner"/>
          <c:xMode val="edge"/>
          <c:yMode val="edge"/>
          <c:x val="8.6441929133858272E-2"/>
          <c:y val="0.17563048364548794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32"/>
          <c:dPt>
            <c:idx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elete val="1"/>
          </c:dLbls>
          <c:cat>
            <c:strRef>
              <c:f>Sheet1!$B$1:$J$1</c:f>
              <c:strCache>
                <c:ptCount val="8"/>
                <c:pt idx="0">
                  <c:v>Соцполитика - 310,0тыс.руб. - 2,5%</c:v>
                </c:pt>
                <c:pt idx="1">
                  <c:v>национальная безопасность 240,2- 2,0%  </c:v>
                </c:pt>
                <c:pt idx="2">
                  <c:v>Культура, кинематография - 3261,0тыс.руб. - 26,5%</c:v>
                </c:pt>
                <c:pt idx="3">
                  <c:v>Образование - 4,9 тыс.руб. - 0,1%</c:v>
                </c:pt>
                <c:pt idx="4">
                  <c:v>Нац.экономика- 2242,5тыс.руб. -18,2%</c:v>
                </c:pt>
                <c:pt idx="5">
                  <c:v>ЖКХ - 1026,3тыс.руб. - 8,3%</c:v>
                </c:pt>
                <c:pt idx="6">
                  <c:v>Общегос-ые вопросы - 4836,9тыс.руб. - 39,3%</c:v>
                </c:pt>
                <c:pt idx="7">
                  <c:v>Нацбезопасность, правоохранит. деятельность - 386,7ыс.руб. - 3,1%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8"/>
                <c:pt idx="3">
                  <c:v>18.7</c:v>
                </c:pt>
                <c:pt idx="4">
                  <c:v>0</c:v>
                </c:pt>
                <c:pt idx="5">
                  <c:v>146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Sheet1!$B$1:$J$1</c:f>
              <c:strCache>
                <c:ptCount val="8"/>
                <c:pt idx="0">
                  <c:v>Соцполитика - 310,0тыс.руб. - 2,5%</c:v>
                </c:pt>
                <c:pt idx="1">
                  <c:v>национальная безопасность 240,2- 2,0%  </c:v>
                </c:pt>
                <c:pt idx="2">
                  <c:v>Культура, кинематография - 3261,0тыс.руб. - 26,5%</c:v>
                </c:pt>
                <c:pt idx="3">
                  <c:v>Образование - 4,9 тыс.руб. - 0,1%</c:v>
                </c:pt>
                <c:pt idx="4">
                  <c:v>Нац.экономика- 2242,5тыс.руб. -18,2%</c:v>
                </c:pt>
                <c:pt idx="5">
                  <c:v>ЖКХ - 1026,3тыс.руб. - 8,3%</c:v>
                </c:pt>
                <c:pt idx="6">
                  <c:v>Общегос-ые вопросы - 4836,9тыс.руб. - 39,3%</c:v>
                </c:pt>
                <c:pt idx="7">
                  <c:v>Нацбезопасность, правоохранит. деятельность - 386,7ыс.руб. - 3,1%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8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60691152668417003"/>
          <c:y val="0"/>
          <c:w val="0.39140368627106664"/>
          <c:h val="0.97410288846409065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blipFill>
      <a:blip xmlns:r="http://schemas.openxmlformats.org/officeDocument/2006/relationships" r:embed="rId1"/>
      <a:tile tx="0" ty="0" sx="100000" sy="100000" flip="none" algn="tl"/>
    </a:blipFill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  <c:userShapes r:id="rId3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F405C-0820-4DBD-AB45-B78D511440FD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4DE13C-EACF-49F1-8ED0-68FD4996D7D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EFBDAAEA-E504-4741-8DA7-9FF25D794084}" type="parTrans" cxnId="{7BB2E3D0-084D-4858-9618-5DEEC1D9ADCD}">
      <dgm:prSet/>
      <dgm:spPr/>
      <dgm:t>
        <a:bodyPr/>
        <a:lstStyle/>
        <a:p>
          <a:endParaRPr lang="ru-RU"/>
        </a:p>
      </dgm:t>
    </dgm:pt>
    <dgm:pt modelId="{07ECA1CB-4F6F-4A1E-A5E8-A122490F64C3}" type="sibTrans" cxnId="{7BB2E3D0-084D-4858-9618-5DEEC1D9ADCD}">
      <dgm:prSet/>
      <dgm:spPr/>
      <dgm:t>
        <a:bodyPr/>
        <a:lstStyle/>
        <a:p>
          <a:endParaRPr lang="ru-RU"/>
        </a:p>
      </dgm:t>
    </dgm:pt>
    <dgm:pt modelId="{B4B504E2-6989-4A12-A598-063D14CA22BC}">
      <dgm:prSet phldrT="[Текст]"/>
      <dgm:spPr/>
      <dgm:t>
        <a:bodyPr/>
        <a:lstStyle/>
        <a:p>
          <a:r>
            <a:rPr lang="ru-RU" dirty="0" smtClean="0"/>
            <a:t>Программно-целевой метод бюджетного планирования</a:t>
          </a:r>
          <a:endParaRPr lang="ru-RU" dirty="0"/>
        </a:p>
      </dgm:t>
    </dgm:pt>
    <dgm:pt modelId="{01D7C015-9F8C-49F8-BEEA-55CCC4065900}" type="parTrans" cxnId="{BCACFD4A-E3E9-4773-8736-E38E4F89A036}">
      <dgm:prSet/>
      <dgm:spPr/>
      <dgm:t>
        <a:bodyPr/>
        <a:lstStyle/>
        <a:p>
          <a:endParaRPr lang="ru-RU"/>
        </a:p>
      </dgm:t>
    </dgm:pt>
    <dgm:pt modelId="{2F1C2657-A919-4295-940B-A8877ED63668}" type="sibTrans" cxnId="{BCACFD4A-E3E9-4773-8736-E38E4F89A036}">
      <dgm:prSet/>
      <dgm:spPr/>
      <dgm:t>
        <a:bodyPr/>
        <a:lstStyle/>
        <a:p>
          <a:endParaRPr lang="ru-RU"/>
        </a:p>
      </dgm:t>
    </dgm:pt>
    <dgm:pt modelId="{60EF634E-B750-4958-8BB3-C827498A9261}">
      <dgm:prSet phldrT="[Текст]"/>
      <dgm:spPr/>
      <dgm:t>
        <a:bodyPr/>
        <a:lstStyle/>
        <a:p>
          <a:r>
            <a:rPr lang="ru-RU" dirty="0" smtClean="0"/>
            <a:t>Проведение эффективной бюджетной политики</a:t>
          </a:r>
          <a:endParaRPr lang="ru-RU" dirty="0"/>
        </a:p>
      </dgm:t>
    </dgm:pt>
    <dgm:pt modelId="{2696B9E3-3C54-4557-ACD7-F29C4A3A5228}" type="parTrans" cxnId="{5FEF24A9-950C-436E-A58E-160FA0750493}">
      <dgm:prSet/>
      <dgm:spPr/>
      <dgm:t>
        <a:bodyPr/>
        <a:lstStyle/>
        <a:p>
          <a:endParaRPr lang="ru-RU"/>
        </a:p>
      </dgm:t>
    </dgm:pt>
    <dgm:pt modelId="{B83B4102-40CE-4C86-8552-D26CAE48E2D7}" type="sibTrans" cxnId="{5FEF24A9-950C-436E-A58E-160FA0750493}">
      <dgm:prSet/>
      <dgm:spPr/>
      <dgm:t>
        <a:bodyPr/>
        <a:lstStyle/>
        <a:p>
          <a:endParaRPr lang="ru-RU"/>
        </a:p>
      </dgm:t>
    </dgm:pt>
    <dgm:pt modelId="{7B45FBFD-279C-45C3-83A3-9531295FDC2E}">
      <dgm:prSet phldrT="[Текст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24A2ECBC-D7D6-41AA-A6DE-8D92A129714C}" type="parTrans" cxnId="{964D5231-D6C3-4A78-AEE0-F14308409C21}">
      <dgm:prSet/>
      <dgm:spPr/>
      <dgm:t>
        <a:bodyPr/>
        <a:lstStyle/>
        <a:p>
          <a:endParaRPr lang="ru-RU"/>
        </a:p>
      </dgm:t>
    </dgm:pt>
    <dgm:pt modelId="{10F840C6-CD79-43BF-84F0-F019FA373AD5}" type="sibTrans" cxnId="{964D5231-D6C3-4A78-AEE0-F14308409C21}">
      <dgm:prSet/>
      <dgm:spPr/>
      <dgm:t>
        <a:bodyPr/>
        <a:lstStyle/>
        <a:p>
          <a:endParaRPr lang="ru-RU"/>
        </a:p>
      </dgm:t>
    </dgm:pt>
    <dgm:pt modelId="{ECF0A147-40D7-4230-B0BA-01D18B53C643}">
      <dgm:prSet phldrT="[Текст]"/>
      <dgm:spPr/>
      <dgm:t>
        <a:bodyPr/>
        <a:lstStyle/>
        <a:p>
          <a:r>
            <a:rPr lang="ru-RU" dirty="0" smtClean="0"/>
            <a:t>Обеспечение сбалансированности бюджета</a:t>
          </a:r>
          <a:endParaRPr lang="ru-RU" dirty="0"/>
        </a:p>
      </dgm:t>
    </dgm:pt>
    <dgm:pt modelId="{C89F0657-EF7E-4E07-ADF2-4D2BC395D235}" type="parTrans" cxnId="{2DEFB893-811B-4F02-B726-9885BDD22D69}">
      <dgm:prSet/>
      <dgm:spPr/>
      <dgm:t>
        <a:bodyPr/>
        <a:lstStyle/>
        <a:p>
          <a:endParaRPr lang="ru-RU"/>
        </a:p>
      </dgm:t>
    </dgm:pt>
    <dgm:pt modelId="{DF3F47FA-AB07-406C-BEE9-B0A8F7C3E397}" type="sibTrans" cxnId="{2DEFB893-811B-4F02-B726-9885BDD22D69}">
      <dgm:prSet/>
      <dgm:spPr/>
      <dgm:t>
        <a:bodyPr/>
        <a:lstStyle/>
        <a:p>
          <a:endParaRPr lang="ru-RU"/>
        </a:p>
      </dgm:t>
    </dgm:pt>
    <dgm:pt modelId="{AC9E72FA-565C-42FE-BE47-B1E9A8B1C82F}">
      <dgm:prSet phldrT="[Текст]"/>
      <dgm:spPr/>
      <dgm:t>
        <a:bodyPr/>
        <a:lstStyle/>
        <a:p>
          <a:r>
            <a:rPr lang="ru-RU" dirty="0" smtClean="0"/>
            <a:t>Снижение </a:t>
          </a:r>
          <a:r>
            <a:rPr lang="ru-RU" dirty="0" err="1" smtClean="0"/>
            <a:t>дотационности</a:t>
          </a:r>
          <a:r>
            <a:rPr lang="ru-RU" dirty="0" smtClean="0"/>
            <a:t> бюджета</a:t>
          </a:r>
          <a:endParaRPr lang="ru-RU" dirty="0"/>
        </a:p>
      </dgm:t>
    </dgm:pt>
    <dgm:pt modelId="{8BBF4675-7F4F-49DB-85C6-5DD0F9D5814A}" type="parTrans" cxnId="{FFFAA9BF-C078-42BD-B46C-324D19AA70BF}">
      <dgm:prSet/>
      <dgm:spPr/>
      <dgm:t>
        <a:bodyPr/>
        <a:lstStyle/>
        <a:p>
          <a:endParaRPr lang="ru-RU"/>
        </a:p>
      </dgm:t>
    </dgm:pt>
    <dgm:pt modelId="{4FC98328-3754-4BE1-B3D2-0E462C9507D0}" type="sibTrans" cxnId="{FFFAA9BF-C078-42BD-B46C-324D19AA70BF}">
      <dgm:prSet/>
      <dgm:spPr/>
      <dgm:t>
        <a:bodyPr/>
        <a:lstStyle/>
        <a:p>
          <a:endParaRPr lang="ru-RU"/>
        </a:p>
      </dgm:t>
    </dgm:pt>
    <dgm:pt modelId="{4412C113-7A80-421C-86A8-17B52CB56F6E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EEB77366-26AF-4853-B1DD-A79C6E13D66B}" type="parTrans" cxnId="{90F9910B-64D2-4A5D-8434-5E86C678FFC3}">
      <dgm:prSet/>
      <dgm:spPr/>
      <dgm:t>
        <a:bodyPr/>
        <a:lstStyle/>
        <a:p>
          <a:endParaRPr lang="ru-RU"/>
        </a:p>
      </dgm:t>
    </dgm:pt>
    <dgm:pt modelId="{6FED8CED-BBA6-4753-9553-2E0015B6A2B8}" type="sibTrans" cxnId="{90F9910B-64D2-4A5D-8434-5E86C678FFC3}">
      <dgm:prSet/>
      <dgm:spPr/>
      <dgm:t>
        <a:bodyPr/>
        <a:lstStyle/>
        <a:p>
          <a:endParaRPr lang="ru-RU"/>
        </a:p>
      </dgm:t>
    </dgm:pt>
    <dgm:pt modelId="{D6A8CC6B-B872-4A2B-BB80-7CB66508A589}">
      <dgm:prSet phldrT="[Текст]"/>
      <dgm:spPr/>
      <dgm:t>
        <a:bodyPr/>
        <a:lstStyle/>
        <a:p>
          <a:r>
            <a:rPr lang="ru-RU" dirty="0" smtClean="0"/>
            <a:t>Создание стимулов по наращиванию собственной доходной базы</a:t>
          </a:r>
          <a:endParaRPr lang="ru-RU" dirty="0"/>
        </a:p>
      </dgm:t>
    </dgm:pt>
    <dgm:pt modelId="{B0D1DC26-DA1B-4499-B94E-D17CC22AF9B5}" type="parTrans" cxnId="{967AD4F9-37D7-402C-9907-5491AE9A02AF}">
      <dgm:prSet/>
      <dgm:spPr/>
      <dgm:t>
        <a:bodyPr/>
        <a:lstStyle/>
        <a:p>
          <a:endParaRPr lang="ru-RU"/>
        </a:p>
      </dgm:t>
    </dgm:pt>
    <dgm:pt modelId="{C8858749-F30D-497D-9F68-BE190CE81166}" type="sibTrans" cxnId="{967AD4F9-37D7-402C-9907-5491AE9A02AF}">
      <dgm:prSet/>
      <dgm:spPr/>
      <dgm:t>
        <a:bodyPr/>
        <a:lstStyle/>
        <a:p>
          <a:endParaRPr lang="ru-RU"/>
        </a:p>
      </dgm:t>
    </dgm:pt>
    <dgm:pt modelId="{B634DFE1-39B6-4C7D-9953-DAAD2C28E58F}">
      <dgm:prSet phldrT="[Текст]"/>
      <dgm:spPr/>
      <dgm:t>
        <a:bodyPr/>
        <a:lstStyle/>
        <a:p>
          <a:r>
            <a:rPr lang="ru-RU" dirty="0" smtClean="0"/>
            <a:t>Выполнение в полном объеме социальных обязательств</a:t>
          </a:r>
          <a:endParaRPr lang="ru-RU" dirty="0"/>
        </a:p>
      </dgm:t>
    </dgm:pt>
    <dgm:pt modelId="{A8F7F3A0-7944-4997-B7BF-913D1E7C75D9}" type="parTrans" cxnId="{E65BBFE9-DFE8-438E-8D09-17F40A48FB72}">
      <dgm:prSet/>
      <dgm:spPr/>
      <dgm:t>
        <a:bodyPr/>
        <a:lstStyle/>
        <a:p>
          <a:endParaRPr lang="ru-RU"/>
        </a:p>
      </dgm:t>
    </dgm:pt>
    <dgm:pt modelId="{68B5F76A-15C8-413A-B506-3CE114FE5FF2}" type="sibTrans" cxnId="{E65BBFE9-DFE8-438E-8D09-17F40A48FB72}">
      <dgm:prSet/>
      <dgm:spPr/>
      <dgm:t>
        <a:bodyPr/>
        <a:lstStyle/>
        <a:p>
          <a:endParaRPr lang="ru-RU"/>
        </a:p>
      </dgm:t>
    </dgm:pt>
    <dgm:pt modelId="{444AAF50-1A8D-4216-BBF5-5C282911F34F}" type="pres">
      <dgm:prSet presAssocID="{D9BF405C-0820-4DBD-AB45-B78D511440F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2BEDA5-8D34-4250-A2D2-4539C88DD08F}" type="pres">
      <dgm:prSet presAssocID="{E34DE13C-EACF-49F1-8ED0-68FD4996D7D7}" presName="circle1" presStyleLbl="node1" presStyleIdx="0" presStyleCnt="3"/>
      <dgm:spPr/>
    </dgm:pt>
    <dgm:pt modelId="{0D8632F3-1890-4372-8264-4DFF7CB95B53}" type="pres">
      <dgm:prSet presAssocID="{E34DE13C-EACF-49F1-8ED0-68FD4996D7D7}" presName="space" presStyleCnt="0"/>
      <dgm:spPr/>
    </dgm:pt>
    <dgm:pt modelId="{986907C5-6A55-4111-91C2-D63A25910458}" type="pres">
      <dgm:prSet presAssocID="{E34DE13C-EACF-49F1-8ED0-68FD4996D7D7}" presName="rect1" presStyleLbl="alignAcc1" presStyleIdx="0" presStyleCnt="3"/>
      <dgm:spPr/>
      <dgm:t>
        <a:bodyPr/>
        <a:lstStyle/>
        <a:p>
          <a:endParaRPr lang="ru-RU"/>
        </a:p>
      </dgm:t>
    </dgm:pt>
    <dgm:pt modelId="{157ED908-B58E-4BF5-802F-952C16BB1AB9}" type="pres">
      <dgm:prSet presAssocID="{7B45FBFD-279C-45C3-83A3-9531295FDC2E}" presName="vertSpace2" presStyleLbl="node1" presStyleIdx="0" presStyleCnt="3"/>
      <dgm:spPr/>
    </dgm:pt>
    <dgm:pt modelId="{E074C257-1050-4F1D-A6A7-0C394AF63915}" type="pres">
      <dgm:prSet presAssocID="{7B45FBFD-279C-45C3-83A3-9531295FDC2E}" presName="circle2" presStyleLbl="node1" presStyleIdx="1" presStyleCnt="3"/>
      <dgm:spPr/>
    </dgm:pt>
    <dgm:pt modelId="{7EE6B202-678B-4E65-836F-C5CF3162B2D7}" type="pres">
      <dgm:prSet presAssocID="{7B45FBFD-279C-45C3-83A3-9531295FDC2E}" presName="rect2" presStyleLbl="alignAcc1" presStyleIdx="1" presStyleCnt="3"/>
      <dgm:spPr/>
      <dgm:t>
        <a:bodyPr/>
        <a:lstStyle/>
        <a:p>
          <a:endParaRPr lang="ru-RU"/>
        </a:p>
      </dgm:t>
    </dgm:pt>
    <dgm:pt modelId="{F976496F-BD40-4A9E-A1F1-33E98CF6E523}" type="pres">
      <dgm:prSet presAssocID="{4412C113-7A80-421C-86A8-17B52CB56F6E}" presName="vertSpace3" presStyleLbl="node1" presStyleIdx="1" presStyleCnt="3"/>
      <dgm:spPr/>
    </dgm:pt>
    <dgm:pt modelId="{73B1D1BB-F6FB-4FDB-BE5B-F93B59E7C3B5}" type="pres">
      <dgm:prSet presAssocID="{4412C113-7A80-421C-86A8-17B52CB56F6E}" presName="circle3" presStyleLbl="node1" presStyleIdx="2" presStyleCnt="3"/>
      <dgm:spPr/>
    </dgm:pt>
    <dgm:pt modelId="{51C7D77E-C9EB-486C-A0F4-B1F425279FF5}" type="pres">
      <dgm:prSet presAssocID="{4412C113-7A80-421C-86A8-17B52CB56F6E}" presName="rect3" presStyleLbl="alignAcc1" presStyleIdx="2" presStyleCnt="3"/>
      <dgm:spPr/>
      <dgm:t>
        <a:bodyPr/>
        <a:lstStyle/>
        <a:p>
          <a:endParaRPr lang="ru-RU"/>
        </a:p>
      </dgm:t>
    </dgm:pt>
    <dgm:pt modelId="{6C1BB7BC-3FAD-483C-8052-12962638EE7A}" type="pres">
      <dgm:prSet presAssocID="{E34DE13C-EACF-49F1-8ED0-68FD4996D7D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3F3F9-315F-4234-8BCF-3E73B9A1C643}" type="pres">
      <dgm:prSet presAssocID="{E34DE13C-EACF-49F1-8ED0-68FD4996D7D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9B736-BB33-470B-BA02-4B08FB11CC7D}" type="pres">
      <dgm:prSet presAssocID="{7B45FBFD-279C-45C3-83A3-9531295FDC2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DE87C-6F24-4312-A635-F1F0D7A41182}" type="pres">
      <dgm:prSet presAssocID="{7B45FBFD-279C-45C3-83A3-9531295FDC2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940C1-372F-4B4F-911C-3310DC6278DC}" type="pres">
      <dgm:prSet presAssocID="{4412C113-7A80-421C-86A8-17B52CB56F6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E01E3-F461-4495-A29A-97499A38B4FD}" type="pres">
      <dgm:prSet presAssocID="{4412C113-7A80-421C-86A8-17B52CB56F6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C73D1A-527E-4F3A-88E3-C9A31155ADDD}" type="presOf" srcId="{D6A8CC6B-B872-4A2B-BB80-7CB66508A589}" destId="{414E01E3-F461-4495-A29A-97499A38B4FD}" srcOrd="0" destOrd="0" presId="urn:microsoft.com/office/officeart/2005/8/layout/target3"/>
    <dgm:cxn modelId="{13AAE9D4-9E5E-4AB2-A68D-EAA04F1475CA}" type="presOf" srcId="{4412C113-7A80-421C-86A8-17B52CB56F6E}" destId="{51C7D77E-C9EB-486C-A0F4-B1F425279FF5}" srcOrd="0" destOrd="0" presId="urn:microsoft.com/office/officeart/2005/8/layout/target3"/>
    <dgm:cxn modelId="{63D8542E-10B9-431E-8595-A62C3C711455}" type="presOf" srcId="{7B45FBFD-279C-45C3-83A3-9531295FDC2E}" destId="{AF49B736-BB33-470B-BA02-4B08FB11CC7D}" srcOrd="1" destOrd="0" presId="urn:microsoft.com/office/officeart/2005/8/layout/target3"/>
    <dgm:cxn modelId="{FFFAA9BF-C078-42BD-B46C-324D19AA70BF}" srcId="{7B45FBFD-279C-45C3-83A3-9531295FDC2E}" destId="{AC9E72FA-565C-42FE-BE47-B1E9A8B1C82F}" srcOrd="1" destOrd="0" parTransId="{8BBF4675-7F4F-49DB-85C6-5DD0F9D5814A}" sibTransId="{4FC98328-3754-4BE1-B3D2-0E462C9507D0}"/>
    <dgm:cxn modelId="{90F9910B-64D2-4A5D-8434-5E86C678FFC3}" srcId="{D9BF405C-0820-4DBD-AB45-B78D511440FD}" destId="{4412C113-7A80-421C-86A8-17B52CB56F6E}" srcOrd="2" destOrd="0" parTransId="{EEB77366-26AF-4853-B1DD-A79C6E13D66B}" sibTransId="{6FED8CED-BBA6-4753-9553-2E0015B6A2B8}"/>
    <dgm:cxn modelId="{E47D9FBB-3CD9-4CFD-A4CB-862E06B78419}" type="presOf" srcId="{ECF0A147-40D7-4230-B0BA-01D18B53C643}" destId="{A8ADE87C-6F24-4312-A635-F1F0D7A41182}" srcOrd="0" destOrd="0" presId="urn:microsoft.com/office/officeart/2005/8/layout/target3"/>
    <dgm:cxn modelId="{FD651EF1-2915-4C79-A03A-F7877D037D49}" type="presOf" srcId="{4412C113-7A80-421C-86A8-17B52CB56F6E}" destId="{504940C1-372F-4B4F-911C-3310DC6278DC}" srcOrd="1" destOrd="0" presId="urn:microsoft.com/office/officeart/2005/8/layout/target3"/>
    <dgm:cxn modelId="{BCACFD4A-E3E9-4773-8736-E38E4F89A036}" srcId="{E34DE13C-EACF-49F1-8ED0-68FD4996D7D7}" destId="{B4B504E2-6989-4A12-A598-063D14CA22BC}" srcOrd="0" destOrd="0" parTransId="{01D7C015-9F8C-49F8-BEEA-55CCC4065900}" sibTransId="{2F1C2657-A919-4295-940B-A8877ED63668}"/>
    <dgm:cxn modelId="{88CA9E7F-3CC2-4E82-ACB6-FBC39226DEDB}" type="presOf" srcId="{E34DE13C-EACF-49F1-8ED0-68FD4996D7D7}" destId="{986907C5-6A55-4111-91C2-D63A25910458}" srcOrd="0" destOrd="0" presId="urn:microsoft.com/office/officeart/2005/8/layout/target3"/>
    <dgm:cxn modelId="{B6D22FC3-458F-4012-A24E-DA28DFB69D8B}" type="presOf" srcId="{B4B504E2-6989-4A12-A598-063D14CA22BC}" destId="{7573F3F9-315F-4234-8BCF-3E73B9A1C643}" srcOrd="0" destOrd="0" presId="urn:microsoft.com/office/officeart/2005/8/layout/target3"/>
    <dgm:cxn modelId="{F72624E5-9794-49F0-945E-186F2269FB10}" type="presOf" srcId="{E34DE13C-EACF-49F1-8ED0-68FD4996D7D7}" destId="{6C1BB7BC-3FAD-483C-8052-12962638EE7A}" srcOrd="1" destOrd="0" presId="urn:microsoft.com/office/officeart/2005/8/layout/target3"/>
    <dgm:cxn modelId="{964D5231-D6C3-4A78-AEE0-F14308409C21}" srcId="{D9BF405C-0820-4DBD-AB45-B78D511440FD}" destId="{7B45FBFD-279C-45C3-83A3-9531295FDC2E}" srcOrd="1" destOrd="0" parTransId="{24A2ECBC-D7D6-41AA-A6DE-8D92A129714C}" sibTransId="{10F840C6-CD79-43BF-84F0-F019FA373AD5}"/>
    <dgm:cxn modelId="{7BB2E3D0-084D-4858-9618-5DEEC1D9ADCD}" srcId="{D9BF405C-0820-4DBD-AB45-B78D511440FD}" destId="{E34DE13C-EACF-49F1-8ED0-68FD4996D7D7}" srcOrd="0" destOrd="0" parTransId="{EFBDAAEA-E504-4741-8DA7-9FF25D794084}" sibTransId="{07ECA1CB-4F6F-4A1E-A5E8-A122490F64C3}"/>
    <dgm:cxn modelId="{FD2B31F8-2A0C-4594-8047-653BB69346E6}" type="presOf" srcId="{7B45FBFD-279C-45C3-83A3-9531295FDC2E}" destId="{7EE6B202-678B-4E65-836F-C5CF3162B2D7}" srcOrd="0" destOrd="0" presId="urn:microsoft.com/office/officeart/2005/8/layout/target3"/>
    <dgm:cxn modelId="{5253076C-9B12-47D3-93D5-C48D8A0B5C5D}" type="presOf" srcId="{AC9E72FA-565C-42FE-BE47-B1E9A8B1C82F}" destId="{A8ADE87C-6F24-4312-A635-F1F0D7A41182}" srcOrd="0" destOrd="1" presId="urn:microsoft.com/office/officeart/2005/8/layout/target3"/>
    <dgm:cxn modelId="{DB3558E6-97C8-4C43-AAF4-F5C0B7DE9A13}" type="presOf" srcId="{D9BF405C-0820-4DBD-AB45-B78D511440FD}" destId="{444AAF50-1A8D-4216-BBF5-5C282911F34F}" srcOrd="0" destOrd="0" presId="urn:microsoft.com/office/officeart/2005/8/layout/target3"/>
    <dgm:cxn modelId="{854D2B19-9A54-4E5F-80A1-5217A137CD2B}" type="presOf" srcId="{60EF634E-B750-4958-8BB3-C827498A9261}" destId="{7573F3F9-315F-4234-8BCF-3E73B9A1C643}" srcOrd="0" destOrd="1" presId="urn:microsoft.com/office/officeart/2005/8/layout/target3"/>
    <dgm:cxn modelId="{4AABEEC5-5E12-445F-9A24-FCCFB2EEF58E}" type="presOf" srcId="{B634DFE1-39B6-4C7D-9953-DAAD2C28E58F}" destId="{414E01E3-F461-4495-A29A-97499A38B4FD}" srcOrd="0" destOrd="1" presId="urn:microsoft.com/office/officeart/2005/8/layout/target3"/>
    <dgm:cxn modelId="{967AD4F9-37D7-402C-9907-5491AE9A02AF}" srcId="{4412C113-7A80-421C-86A8-17B52CB56F6E}" destId="{D6A8CC6B-B872-4A2B-BB80-7CB66508A589}" srcOrd="0" destOrd="0" parTransId="{B0D1DC26-DA1B-4499-B94E-D17CC22AF9B5}" sibTransId="{C8858749-F30D-497D-9F68-BE190CE81166}"/>
    <dgm:cxn modelId="{5FEF24A9-950C-436E-A58E-160FA0750493}" srcId="{E34DE13C-EACF-49F1-8ED0-68FD4996D7D7}" destId="{60EF634E-B750-4958-8BB3-C827498A9261}" srcOrd="1" destOrd="0" parTransId="{2696B9E3-3C54-4557-ACD7-F29C4A3A5228}" sibTransId="{B83B4102-40CE-4C86-8552-D26CAE48E2D7}"/>
    <dgm:cxn modelId="{2DEFB893-811B-4F02-B726-9885BDD22D69}" srcId="{7B45FBFD-279C-45C3-83A3-9531295FDC2E}" destId="{ECF0A147-40D7-4230-B0BA-01D18B53C643}" srcOrd="0" destOrd="0" parTransId="{C89F0657-EF7E-4E07-ADF2-4D2BC395D235}" sibTransId="{DF3F47FA-AB07-406C-BEE9-B0A8F7C3E397}"/>
    <dgm:cxn modelId="{E65BBFE9-DFE8-438E-8D09-17F40A48FB72}" srcId="{4412C113-7A80-421C-86A8-17B52CB56F6E}" destId="{B634DFE1-39B6-4C7D-9953-DAAD2C28E58F}" srcOrd="1" destOrd="0" parTransId="{A8F7F3A0-7944-4997-B7BF-913D1E7C75D9}" sibTransId="{68B5F76A-15C8-413A-B506-3CE114FE5FF2}"/>
    <dgm:cxn modelId="{E3891DFA-38B9-446F-9F42-F22A7633E02B}" type="presParOf" srcId="{444AAF50-1A8D-4216-BBF5-5C282911F34F}" destId="{B42BEDA5-8D34-4250-A2D2-4539C88DD08F}" srcOrd="0" destOrd="0" presId="urn:microsoft.com/office/officeart/2005/8/layout/target3"/>
    <dgm:cxn modelId="{6DAD2CAA-0486-47F3-B451-C4BB173561AC}" type="presParOf" srcId="{444AAF50-1A8D-4216-BBF5-5C282911F34F}" destId="{0D8632F3-1890-4372-8264-4DFF7CB95B53}" srcOrd="1" destOrd="0" presId="urn:microsoft.com/office/officeart/2005/8/layout/target3"/>
    <dgm:cxn modelId="{714EA6AD-9CB5-4D34-9F4B-EEE02C3DFFBB}" type="presParOf" srcId="{444AAF50-1A8D-4216-BBF5-5C282911F34F}" destId="{986907C5-6A55-4111-91C2-D63A25910458}" srcOrd="2" destOrd="0" presId="urn:microsoft.com/office/officeart/2005/8/layout/target3"/>
    <dgm:cxn modelId="{49504A3B-DA3B-423D-96DE-F350ED554D70}" type="presParOf" srcId="{444AAF50-1A8D-4216-BBF5-5C282911F34F}" destId="{157ED908-B58E-4BF5-802F-952C16BB1AB9}" srcOrd="3" destOrd="0" presId="urn:microsoft.com/office/officeart/2005/8/layout/target3"/>
    <dgm:cxn modelId="{2D0DFEF6-7703-45FA-96DE-36B6B5A4ED5D}" type="presParOf" srcId="{444AAF50-1A8D-4216-BBF5-5C282911F34F}" destId="{E074C257-1050-4F1D-A6A7-0C394AF63915}" srcOrd="4" destOrd="0" presId="urn:microsoft.com/office/officeart/2005/8/layout/target3"/>
    <dgm:cxn modelId="{E67A8BF9-2E1A-44D5-ACC3-ECAC2B6ED02C}" type="presParOf" srcId="{444AAF50-1A8D-4216-BBF5-5C282911F34F}" destId="{7EE6B202-678B-4E65-836F-C5CF3162B2D7}" srcOrd="5" destOrd="0" presId="urn:microsoft.com/office/officeart/2005/8/layout/target3"/>
    <dgm:cxn modelId="{947F3C25-4E9F-4020-A981-756963F17245}" type="presParOf" srcId="{444AAF50-1A8D-4216-BBF5-5C282911F34F}" destId="{F976496F-BD40-4A9E-A1F1-33E98CF6E523}" srcOrd="6" destOrd="0" presId="urn:microsoft.com/office/officeart/2005/8/layout/target3"/>
    <dgm:cxn modelId="{66248167-B792-40E3-944A-466AB38638C1}" type="presParOf" srcId="{444AAF50-1A8D-4216-BBF5-5C282911F34F}" destId="{73B1D1BB-F6FB-4FDB-BE5B-F93B59E7C3B5}" srcOrd="7" destOrd="0" presId="urn:microsoft.com/office/officeart/2005/8/layout/target3"/>
    <dgm:cxn modelId="{7A9E6B96-52EC-47AF-B0E1-FD262EA1B20A}" type="presParOf" srcId="{444AAF50-1A8D-4216-BBF5-5C282911F34F}" destId="{51C7D77E-C9EB-486C-A0F4-B1F425279FF5}" srcOrd="8" destOrd="0" presId="urn:microsoft.com/office/officeart/2005/8/layout/target3"/>
    <dgm:cxn modelId="{9375A12F-E5D7-43D9-A880-4D54242BEEBB}" type="presParOf" srcId="{444AAF50-1A8D-4216-BBF5-5C282911F34F}" destId="{6C1BB7BC-3FAD-483C-8052-12962638EE7A}" srcOrd="9" destOrd="0" presId="urn:microsoft.com/office/officeart/2005/8/layout/target3"/>
    <dgm:cxn modelId="{8F618460-4D6E-4F31-A7F6-EC399F2F94AB}" type="presParOf" srcId="{444AAF50-1A8D-4216-BBF5-5C282911F34F}" destId="{7573F3F9-315F-4234-8BCF-3E73B9A1C643}" srcOrd="10" destOrd="0" presId="urn:microsoft.com/office/officeart/2005/8/layout/target3"/>
    <dgm:cxn modelId="{F149BDDC-83F3-40FA-9A63-8CCCF75B2F79}" type="presParOf" srcId="{444AAF50-1A8D-4216-BBF5-5C282911F34F}" destId="{AF49B736-BB33-470B-BA02-4B08FB11CC7D}" srcOrd="11" destOrd="0" presId="urn:microsoft.com/office/officeart/2005/8/layout/target3"/>
    <dgm:cxn modelId="{63312271-E368-4C98-B8D5-5C4231B25DEC}" type="presParOf" srcId="{444AAF50-1A8D-4216-BBF5-5C282911F34F}" destId="{A8ADE87C-6F24-4312-A635-F1F0D7A41182}" srcOrd="12" destOrd="0" presId="urn:microsoft.com/office/officeart/2005/8/layout/target3"/>
    <dgm:cxn modelId="{5A495BAE-1917-46FD-A293-EEFEB8CB1A84}" type="presParOf" srcId="{444AAF50-1A8D-4216-BBF5-5C282911F34F}" destId="{504940C1-372F-4B4F-911C-3310DC6278DC}" srcOrd="13" destOrd="0" presId="urn:microsoft.com/office/officeart/2005/8/layout/target3"/>
    <dgm:cxn modelId="{3AF41028-6F55-485C-876C-BF8054900203}" type="presParOf" srcId="{444AAF50-1A8D-4216-BBF5-5C282911F34F}" destId="{414E01E3-F461-4495-A29A-97499A38B4FD}" srcOrd="14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A245A-8880-4394-8AE0-E368E746CCF3}" type="doc">
      <dgm:prSet loTypeId="urn:microsoft.com/office/officeart/2005/8/layout/hierarchy4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153C6224-4755-46BB-B609-146C58B266B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spcAft>
              <a:spcPts val="0"/>
            </a:spcAft>
          </a:pPr>
          <a:endParaRPr lang="ru-RU" sz="2000" b="0" dirty="0" smtClean="0">
            <a:solidFill>
              <a:schemeClr val="tx1"/>
            </a:solidFill>
          </a:endParaRPr>
        </a:p>
        <a:p>
          <a:pPr algn="ctr">
            <a:spcAft>
              <a:spcPts val="0"/>
            </a:spcAft>
          </a:pPr>
          <a:endParaRPr lang="ru-RU" sz="1600" b="1" dirty="0">
            <a:solidFill>
              <a:schemeClr val="tx1"/>
            </a:solidFill>
          </a:endParaRPr>
        </a:p>
      </dgm:t>
    </dgm:pt>
    <dgm:pt modelId="{3C3B6580-15CC-4115-9BEF-EC17ADAB73FF}" type="parTrans" cxnId="{98953AFA-20AC-4856-9622-B24821605B55}">
      <dgm:prSet/>
      <dgm:spPr/>
      <dgm:t>
        <a:bodyPr/>
        <a:lstStyle/>
        <a:p>
          <a:endParaRPr lang="ru-RU"/>
        </a:p>
      </dgm:t>
    </dgm:pt>
    <dgm:pt modelId="{F2E28480-5B07-4AFA-A48C-B68AB43740B2}" type="sibTrans" cxnId="{98953AFA-20AC-4856-9622-B24821605B55}">
      <dgm:prSet/>
      <dgm:spPr/>
      <dgm:t>
        <a:bodyPr/>
        <a:lstStyle/>
        <a:p>
          <a:endParaRPr lang="ru-RU"/>
        </a:p>
      </dgm:t>
    </dgm:pt>
    <dgm:pt modelId="{B1502EA1-9E7F-4258-BA8A-8E9005AE81A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t"/>
        <a:lstStyle/>
        <a:p>
          <a:pPr algn="l">
            <a:spcAft>
              <a:spcPts val="0"/>
            </a:spcAft>
          </a:pPr>
          <a:r>
            <a:rPr lang="ru-RU" sz="1600" b="1" i="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финансовое обеспечение выполнения муниципального задания бюджетными учреждениями культуры </a:t>
          </a:r>
        </a:p>
        <a:p>
          <a:pPr algn="l">
            <a:spcAft>
              <a:spcPts val="0"/>
            </a:spcAft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2021 году – 3261,0тыс. рублей, </a:t>
          </a:r>
        </a:p>
        <a:p>
          <a:pPr algn="l">
            <a:spcAft>
              <a:spcPts val="0"/>
            </a:spcAft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2022 году – 1499,7 тыс. рублей, </a:t>
          </a:r>
        </a:p>
        <a:p>
          <a:pPr algn="l">
            <a:spcAft>
              <a:spcPts val="0"/>
            </a:spcAft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2023 году – 1792,7тыс. рублей,</a:t>
          </a:r>
          <a:endParaRPr lang="ru-RU" sz="1600" b="1" i="0" baseline="0" dirty="0" smtClean="0">
            <a:solidFill>
              <a:schemeClr val="tx1"/>
            </a:solidFill>
            <a:latin typeface="+mj-lt"/>
            <a:cs typeface="Times New Roman" pitchFamily="18" charset="0"/>
          </a:endParaRPr>
        </a:p>
      </dgm:t>
    </dgm:pt>
    <dgm:pt modelId="{413E94F7-A367-42A1-9734-0BBBC9B3EBAB}" type="parTrans" cxnId="{81ECE63D-0C5E-4527-9C1F-6C207C994CA3}">
      <dgm:prSet/>
      <dgm:spPr/>
      <dgm:t>
        <a:bodyPr/>
        <a:lstStyle/>
        <a:p>
          <a:endParaRPr lang="ru-RU"/>
        </a:p>
      </dgm:t>
    </dgm:pt>
    <dgm:pt modelId="{04FF3DA9-8108-4173-853C-BB6E47D497A2}" type="sibTrans" cxnId="{81ECE63D-0C5E-4527-9C1F-6C207C994CA3}">
      <dgm:prSet/>
      <dgm:spPr/>
      <dgm:t>
        <a:bodyPr/>
        <a:lstStyle/>
        <a:p>
          <a:endParaRPr lang="ru-RU"/>
        </a:p>
      </dgm:t>
    </dgm:pt>
    <dgm:pt modelId="{9EF300CD-08F7-4441-B3E7-75F1FADC6473}" type="pres">
      <dgm:prSet presAssocID="{C23A245A-8880-4394-8AE0-E368E746CCF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88A3EA-7BE4-498E-B96E-18404B8A607E}" type="pres">
      <dgm:prSet presAssocID="{153C6224-4755-46BB-B609-146C58B266BE}" presName="vertOne" presStyleCnt="0"/>
      <dgm:spPr/>
    </dgm:pt>
    <dgm:pt modelId="{30FB1490-933D-4F1A-BB91-51F607A7FF71}" type="pres">
      <dgm:prSet presAssocID="{153C6224-4755-46BB-B609-146C58B266BE}" presName="txOne" presStyleLbl="node0" presStyleIdx="0" presStyleCnt="1" custScaleX="99936" custScaleY="19249" custLinFactNeighborX="-45" custLinFactNeighborY="65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355518-B87F-4BEB-A366-32BF31479A91}" type="pres">
      <dgm:prSet presAssocID="{153C6224-4755-46BB-B609-146C58B266BE}" presName="parTransOne" presStyleCnt="0"/>
      <dgm:spPr/>
    </dgm:pt>
    <dgm:pt modelId="{92ACDF82-8D74-4F7F-B39B-BC091309538C}" type="pres">
      <dgm:prSet presAssocID="{153C6224-4755-46BB-B609-146C58B266BE}" presName="horzOne" presStyleCnt="0"/>
      <dgm:spPr/>
    </dgm:pt>
    <dgm:pt modelId="{B2B036C0-1D2E-4BDB-B5DE-BB0AB626E291}" type="pres">
      <dgm:prSet presAssocID="{B1502EA1-9E7F-4258-BA8A-8E9005AE81A9}" presName="vertTwo" presStyleCnt="0"/>
      <dgm:spPr/>
    </dgm:pt>
    <dgm:pt modelId="{4BD96DF3-C2B9-4A5A-B946-C3AD3824D913}" type="pres">
      <dgm:prSet presAssocID="{B1502EA1-9E7F-4258-BA8A-8E9005AE81A9}" presName="txTwo" presStyleLbl="node2" presStyleIdx="0" presStyleCnt="1" custScaleX="99009" custScaleY="51711" custLinFactNeighborX="1676" custLinFactNeighborY="450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9AEA7D-FF38-4D1E-A0C2-F72D22CF407B}" type="pres">
      <dgm:prSet presAssocID="{B1502EA1-9E7F-4258-BA8A-8E9005AE81A9}" presName="horzTwo" presStyleCnt="0"/>
      <dgm:spPr/>
    </dgm:pt>
  </dgm:ptLst>
  <dgm:cxnLst>
    <dgm:cxn modelId="{98953AFA-20AC-4856-9622-B24821605B55}" srcId="{C23A245A-8880-4394-8AE0-E368E746CCF3}" destId="{153C6224-4755-46BB-B609-146C58B266BE}" srcOrd="0" destOrd="0" parTransId="{3C3B6580-15CC-4115-9BEF-EC17ADAB73FF}" sibTransId="{F2E28480-5B07-4AFA-A48C-B68AB43740B2}"/>
    <dgm:cxn modelId="{15491128-D283-4B8A-9627-32B7E8FE38DF}" type="presOf" srcId="{153C6224-4755-46BB-B609-146C58B266BE}" destId="{30FB1490-933D-4F1A-BB91-51F607A7FF71}" srcOrd="0" destOrd="0" presId="urn:microsoft.com/office/officeart/2005/8/layout/hierarchy4"/>
    <dgm:cxn modelId="{3338439A-B870-4DB5-A9EB-AD97A2547476}" type="presOf" srcId="{B1502EA1-9E7F-4258-BA8A-8E9005AE81A9}" destId="{4BD96DF3-C2B9-4A5A-B946-C3AD3824D913}" srcOrd="0" destOrd="0" presId="urn:microsoft.com/office/officeart/2005/8/layout/hierarchy4"/>
    <dgm:cxn modelId="{81ECE63D-0C5E-4527-9C1F-6C207C994CA3}" srcId="{153C6224-4755-46BB-B609-146C58B266BE}" destId="{B1502EA1-9E7F-4258-BA8A-8E9005AE81A9}" srcOrd="0" destOrd="0" parTransId="{413E94F7-A367-42A1-9734-0BBBC9B3EBAB}" sibTransId="{04FF3DA9-8108-4173-853C-BB6E47D497A2}"/>
    <dgm:cxn modelId="{0054A189-2945-4CFD-BA30-4F509946CA1D}" type="presOf" srcId="{C23A245A-8880-4394-8AE0-E368E746CCF3}" destId="{9EF300CD-08F7-4441-B3E7-75F1FADC6473}" srcOrd="0" destOrd="0" presId="urn:microsoft.com/office/officeart/2005/8/layout/hierarchy4"/>
    <dgm:cxn modelId="{8AACD3B3-12D5-440E-9973-2590C06A1768}" type="presParOf" srcId="{9EF300CD-08F7-4441-B3E7-75F1FADC6473}" destId="{8988A3EA-7BE4-498E-B96E-18404B8A607E}" srcOrd="0" destOrd="0" presId="urn:microsoft.com/office/officeart/2005/8/layout/hierarchy4"/>
    <dgm:cxn modelId="{E03DEC05-3A9B-4D12-BF0B-349222936408}" type="presParOf" srcId="{8988A3EA-7BE4-498E-B96E-18404B8A607E}" destId="{30FB1490-933D-4F1A-BB91-51F607A7FF71}" srcOrd="0" destOrd="0" presId="urn:microsoft.com/office/officeart/2005/8/layout/hierarchy4"/>
    <dgm:cxn modelId="{D70D49E2-4717-45A6-A858-4C2B923AF474}" type="presParOf" srcId="{8988A3EA-7BE4-498E-B96E-18404B8A607E}" destId="{5A355518-B87F-4BEB-A366-32BF31479A91}" srcOrd="1" destOrd="0" presId="urn:microsoft.com/office/officeart/2005/8/layout/hierarchy4"/>
    <dgm:cxn modelId="{934CA5C6-8467-42EB-B7A6-66F1ADABE54A}" type="presParOf" srcId="{8988A3EA-7BE4-498E-B96E-18404B8A607E}" destId="{92ACDF82-8D74-4F7F-B39B-BC091309538C}" srcOrd="2" destOrd="0" presId="urn:microsoft.com/office/officeart/2005/8/layout/hierarchy4"/>
    <dgm:cxn modelId="{91FF1524-0F93-416D-BBFC-06C87F6D3BE5}" type="presParOf" srcId="{92ACDF82-8D74-4F7F-B39B-BC091309538C}" destId="{B2B036C0-1D2E-4BDB-B5DE-BB0AB626E291}" srcOrd="0" destOrd="0" presId="urn:microsoft.com/office/officeart/2005/8/layout/hierarchy4"/>
    <dgm:cxn modelId="{D47422A3-1DD2-4B4A-B679-6D406F7A9907}" type="presParOf" srcId="{B2B036C0-1D2E-4BDB-B5DE-BB0AB626E291}" destId="{4BD96DF3-C2B9-4A5A-B946-C3AD3824D913}" srcOrd="0" destOrd="0" presId="urn:microsoft.com/office/officeart/2005/8/layout/hierarchy4"/>
    <dgm:cxn modelId="{EEF23687-B2F9-458B-817E-ABE33E286D3B}" type="presParOf" srcId="{B2B036C0-1D2E-4BDB-B5DE-BB0AB626E291}" destId="{809AEA7D-FF38-4D1E-A0C2-F72D22CF407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200" dirty="0" smtClean="0">
              <a:solidFill>
                <a:srgbClr val="C00000"/>
              </a:solidFill>
            </a:rPr>
            <a:t>Мероприятия по защите населения от чрезвычайных ситуаций, в рамках муниципальной программы «Защита населения от чрезвычайных ситуаций, обеспечение пожарной безопасности и безопасности на водных объектах»</a:t>
          </a:r>
          <a:endParaRPr lang="ru-RU" sz="1200" dirty="0">
            <a:solidFill>
              <a:srgbClr val="C00000"/>
            </a:solidFill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2021год – 386,7тыс.руб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1400" smtClean="0">
              <a:solidFill>
                <a:srgbClr val="7030A0"/>
              </a:solidFill>
            </a:rPr>
            <a:t>2022  год-0,0тыс.руб</a:t>
          </a:r>
          <a:r>
            <a:rPr lang="ru-RU" sz="1400" dirty="0" smtClean="0">
              <a:solidFill>
                <a:srgbClr val="7030A0"/>
              </a:solidFill>
            </a:rPr>
            <a:t>.</a:t>
          </a:r>
          <a:endParaRPr lang="ru-RU" sz="1400" dirty="0">
            <a:solidFill>
              <a:srgbClr val="7030A0"/>
            </a:solidFill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2023 год-0 </a:t>
          </a:r>
          <a:r>
            <a:rPr lang="ru-RU" sz="1400" dirty="0" err="1" smtClean="0">
              <a:solidFill>
                <a:srgbClr val="7030A0"/>
              </a:solidFill>
            </a:rPr>
            <a:t>ыс.руб</a:t>
          </a:r>
          <a:r>
            <a:rPr lang="ru-RU" sz="1400" dirty="0" smtClean="0">
              <a:solidFill>
                <a:srgbClr val="7030A0"/>
              </a:solidFill>
            </a:rPr>
            <a:t>.</a:t>
          </a:r>
          <a:endParaRPr lang="ru-RU" sz="1400" dirty="0">
            <a:solidFill>
              <a:srgbClr val="7030A0"/>
            </a:solidFill>
          </a:endParaRPr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D6BF08B3-1245-48E8-834B-0D770B80351C}" type="pres">
      <dgm:prSet presAssocID="{A23CFC8A-289A-41B6-B1BC-B6510C3E66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0E9F4-03E0-47B7-8255-41AF3A5A536F}" type="pres">
      <dgm:prSet presAssocID="{154B374D-29C2-4AB3-BAE4-B2B8A70045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7B79-3829-41DE-882A-235707ED287D}" type="pres">
      <dgm:prSet presAssocID="{1D425745-7956-41E1-9064-ED10C982169E}" presName="spacer" presStyleCnt="0"/>
      <dgm:spPr/>
    </dgm:pt>
    <dgm:pt modelId="{7DA9B6F5-BB1A-4BFE-B03C-E81CFF9D5777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A0A4-FD3E-472E-BD94-AD70C49FD2EA}" type="pres">
      <dgm:prSet presAssocID="{952F084E-1816-4835-9935-A4B9DF6A4C7B}" presName="spacer" presStyleCnt="0"/>
      <dgm:spPr/>
    </dgm:pt>
    <dgm:pt modelId="{2FFFB3FB-EB4D-482F-8506-A2C31138193C}" type="pres">
      <dgm:prSet presAssocID="{DB710643-6751-4A77-AA66-168EBEFA9DEC}" presName="parentText" presStyleLbl="node1" presStyleIdx="2" presStyleCnt="4" custLinFactY="241" custLinFactNeighborX="-7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5EEA5-936D-40FE-9190-662BBA0628A1}" type="pres">
      <dgm:prSet presAssocID="{95969B16-763C-411F-91BB-D1BAFA0B3473}" presName="spacer" presStyleCnt="0"/>
      <dgm:spPr/>
    </dgm:pt>
    <dgm:pt modelId="{F86D6D38-D899-4231-9CFB-F93AE64D4D3C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EF57D349-580F-4AD3-9CAF-D657A197F1DB}" type="presOf" srcId="{A23CFC8A-289A-41B6-B1BC-B6510C3E6662}" destId="{D6BF08B3-1245-48E8-834B-0D770B80351C}" srcOrd="0" destOrd="0" presId="urn:microsoft.com/office/officeart/2005/8/layout/vList2"/>
    <dgm:cxn modelId="{77B7EA0B-0F5F-4CB6-8DF7-5C7BE4DA0721}" type="presOf" srcId="{6464DF13-DDF2-4EDC-9184-2BC00F5A7E92}" destId="{7DA9B6F5-BB1A-4BFE-B03C-E81CFF9D5777}" srcOrd="0" destOrd="0" presId="urn:microsoft.com/office/officeart/2005/8/layout/vList2"/>
    <dgm:cxn modelId="{F5EE03D4-178A-4EFE-8E48-6B2509D23ED4}" type="presOf" srcId="{DB710643-6751-4A77-AA66-168EBEFA9DEC}" destId="{2FFFB3FB-EB4D-482F-8506-A2C31138193C}" srcOrd="0" destOrd="0" presId="urn:microsoft.com/office/officeart/2005/8/layout/vList2"/>
    <dgm:cxn modelId="{A79FC766-02D8-4C4E-A2BA-730686BF15BA}" type="presOf" srcId="{154B374D-29C2-4AB3-BAE4-B2B8A7004504}" destId="{6D40E9F4-03E0-47B7-8255-41AF3A5A536F}" srcOrd="0" destOrd="0" presId="urn:microsoft.com/office/officeart/2005/8/layout/vList2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5B15EE13-0ADD-462E-BCAF-5A2D79CB69DB}" type="presOf" srcId="{C0FE6C6C-41CD-4A1C-BAC3-9EF9FC4F3CE8}" destId="{F86D6D38-D899-4231-9CFB-F93AE64D4D3C}" srcOrd="0" destOrd="0" presId="urn:microsoft.com/office/officeart/2005/8/layout/vList2"/>
    <dgm:cxn modelId="{9D60407A-A695-49F7-8681-46E1901C3DC2}" type="presParOf" srcId="{D6BF08B3-1245-48E8-834B-0D770B80351C}" destId="{6D40E9F4-03E0-47B7-8255-41AF3A5A536F}" srcOrd="0" destOrd="0" presId="urn:microsoft.com/office/officeart/2005/8/layout/vList2"/>
    <dgm:cxn modelId="{8D727F53-54FA-4A3E-BE26-BFB09D8FB504}" type="presParOf" srcId="{D6BF08B3-1245-48E8-834B-0D770B80351C}" destId="{C2B77B79-3829-41DE-882A-235707ED287D}" srcOrd="1" destOrd="0" presId="urn:microsoft.com/office/officeart/2005/8/layout/vList2"/>
    <dgm:cxn modelId="{FE202BA2-1FC4-46AF-BF89-44B8777E0ABC}" type="presParOf" srcId="{D6BF08B3-1245-48E8-834B-0D770B80351C}" destId="{7DA9B6F5-BB1A-4BFE-B03C-E81CFF9D5777}" srcOrd="2" destOrd="0" presId="urn:microsoft.com/office/officeart/2005/8/layout/vList2"/>
    <dgm:cxn modelId="{112E8EA0-A4DE-4DBB-B9BF-D8F0F5AEF1EC}" type="presParOf" srcId="{D6BF08B3-1245-48E8-834B-0D770B80351C}" destId="{2420A0A4-FD3E-472E-BD94-AD70C49FD2EA}" srcOrd="3" destOrd="0" presId="urn:microsoft.com/office/officeart/2005/8/layout/vList2"/>
    <dgm:cxn modelId="{4480AE61-A9F9-48C2-90AA-41C9AA575109}" type="presParOf" srcId="{D6BF08B3-1245-48E8-834B-0D770B80351C}" destId="{2FFFB3FB-EB4D-482F-8506-A2C31138193C}" srcOrd="4" destOrd="0" presId="urn:microsoft.com/office/officeart/2005/8/layout/vList2"/>
    <dgm:cxn modelId="{76B773E7-239A-4BDF-9F8B-7CB47858D7F4}" type="presParOf" srcId="{D6BF08B3-1245-48E8-834B-0D770B80351C}" destId="{9515EEA5-936D-40FE-9190-662BBA0628A1}" srcOrd="5" destOrd="0" presId="urn:microsoft.com/office/officeart/2005/8/layout/vList2"/>
    <dgm:cxn modelId="{CC113008-982A-4723-ABAF-CBDFE69A19A1}" type="presParOf" srcId="{D6BF08B3-1245-48E8-834B-0D770B80351C}" destId="{F86D6D38-D899-4231-9CFB-F93AE64D4D3C}" srcOrd="6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000" dirty="0" smtClean="0">
              <a:solidFill>
                <a:srgbClr val="7030A0"/>
              </a:solidFill>
            </a:rPr>
            <a:t>Мероприятия направлены на своевременное и в полном объеме повышение уровня пожарной безопасности и обеспечение оптимального реагирования на угрозы возникновения пожаров со стороны населения, участие специалистов в профилактических мероприятиях по предупреждению пожаров и гибели людей, участие в предупреждении и ликвидации последствий чрезвычайных ситуаций на территории поселения, организацию и осуществление мероприятий по гражданской обороне, защите населения и территории поселения от чрезвычайных ситуаций природного и техногенного характера</a:t>
          </a:r>
          <a:endParaRPr lang="ru-RU" sz="1000" dirty="0">
            <a:solidFill>
              <a:srgbClr val="7030A0"/>
            </a:solidFill>
          </a:endParaRPr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LinFactNeighborX="-182" custLinFactNeighborY="-1148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C672722B-C166-4A1D-9355-41AE093DC1BD}" type="presOf" srcId="{B5174978-9A8B-4268-92EF-77E3E877EA18}" destId="{A1EF4382-4204-44F2-87E1-2F4248166517}" srcOrd="0" destOrd="0" presId="urn:microsoft.com/office/officeart/2005/8/layout/venn1"/>
    <dgm:cxn modelId="{EC6EA6FE-9E98-4987-A5E5-CA303761B577}" type="presOf" srcId="{3BC8A077-6232-49E3-ACF4-2E5F8157B623}" destId="{A5F32897-492B-411E-ACD6-15E4F25B1843}" srcOrd="0" destOrd="0" presId="urn:microsoft.com/office/officeart/2005/8/layout/venn1"/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7EA72A12-270A-4EB7-B16F-B20AE625B527}" type="presParOf" srcId="{A5F32897-492B-411E-ACD6-15E4F25B1843}" destId="{A1EF4382-4204-44F2-87E1-2F4248166517}" srcOrd="0" destOrd="0" presId="urn:microsoft.com/office/officeart/2005/8/layout/venn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200" smtClean="0">
              <a:solidFill>
                <a:srgbClr val="C00000"/>
              </a:solidFill>
            </a:rPr>
            <a:t>В 2020 </a:t>
          </a:r>
          <a:r>
            <a:rPr lang="ru-RU" sz="1200" dirty="0" smtClean="0">
              <a:solidFill>
                <a:srgbClr val="C00000"/>
              </a:solidFill>
            </a:rPr>
            <a:t>году  иные межбюджетные трансферты на содержание автомобильных дорог общего пользования местного значения </a:t>
          </a:r>
          <a:r>
            <a:rPr lang="ru-RU" sz="1200" dirty="0" err="1" smtClean="0">
              <a:solidFill>
                <a:srgbClr val="C00000"/>
              </a:solidFill>
            </a:rPr>
            <a:t>Меркуловского</a:t>
          </a:r>
          <a:r>
            <a:rPr lang="ru-RU" sz="1200" dirty="0" smtClean="0">
              <a:solidFill>
                <a:srgbClr val="C00000"/>
              </a:solidFill>
            </a:rPr>
            <a:t> сельского поселения</a:t>
          </a:r>
          <a:endParaRPr lang="ru-RU" sz="1200" dirty="0">
            <a:solidFill>
              <a:srgbClr val="C00000"/>
            </a:solidFill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2021 год – 1864,9тыс.руб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2022  год-1646,3ыс.руб.</a:t>
          </a:r>
          <a:endParaRPr lang="ru-RU" sz="1400" dirty="0">
            <a:solidFill>
              <a:srgbClr val="7030A0"/>
            </a:solidFill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2023год- 1646,3тыс.руб.</a:t>
          </a:r>
          <a:endParaRPr lang="ru-RU" sz="1400" dirty="0">
            <a:solidFill>
              <a:srgbClr val="7030A0"/>
            </a:solidFill>
          </a:endParaRPr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D6BF08B3-1245-48E8-834B-0D770B80351C}" type="pres">
      <dgm:prSet presAssocID="{A23CFC8A-289A-41B6-B1BC-B6510C3E66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0E9F4-03E0-47B7-8255-41AF3A5A536F}" type="pres">
      <dgm:prSet presAssocID="{154B374D-29C2-4AB3-BAE4-B2B8A70045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7B79-3829-41DE-882A-235707ED287D}" type="pres">
      <dgm:prSet presAssocID="{1D425745-7956-41E1-9064-ED10C982169E}" presName="spacer" presStyleCnt="0"/>
      <dgm:spPr/>
    </dgm:pt>
    <dgm:pt modelId="{7DA9B6F5-BB1A-4BFE-B03C-E81CFF9D5777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A0A4-FD3E-472E-BD94-AD70C49FD2EA}" type="pres">
      <dgm:prSet presAssocID="{952F084E-1816-4835-9935-A4B9DF6A4C7B}" presName="spacer" presStyleCnt="0"/>
      <dgm:spPr/>
    </dgm:pt>
    <dgm:pt modelId="{2FFFB3FB-EB4D-482F-8506-A2C31138193C}" type="pres">
      <dgm:prSet presAssocID="{DB710643-6751-4A77-AA66-168EBEFA9DEC}" presName="parentText" presStyleLbl="node1" presStyleIdx="2" presStyleCnt="4" custLinFactY="241" custLinFactNeighborX="-7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5EEA5-936D-40FE-9190-662BBA0628A1}" type="pres">
      <dgm:prSet presAssocID="{95969B16-763C-411F-91BB-D1BAFA0B3473}" presName="spacer" presStyleCnt="0"/>
      <dgm:spPr/>
    </dgm:pt>
    <dgm:pt modelId="{F86D6D38-D899-4231-9CFB-F93AE64D4D3C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433D7C0A-F1E8-4768-8CFF-F57A558F3324}" type="presOf" srcId="{A23CFC8A-289A-41B6-B1BC-B6510C3E6662}" destId="{D6BF08B3-1245-48E8-834B-0D770B80351C}" srcOrd="0" destOrd="0" presId="urn:microsoft.com/office/officeart/2005/8/layout/vList2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A6836183-3BBA-409A-A136-1545180C1606}" type="presOf" srcId="{154B374D-29C2-4AB3-BAE4-B2B8A7004504}" destId="{6D40E9F4-03E0-47B7-8255-41AF3A5A536F}" srcOrd="0" destOrd="0" presId="urn:microsoft.com/office/officeart/2005/8/layout/vList2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BC97614E-3762-4A8D-ABF6-679D969C7C14}" type="presOf" srcId="{C0FE6C6C-41CD-4A1C-BAC3-9EF9FC4F3CE8}" destId="{F86D6D38-D899-4231-9CFB-F93AE64D4D3C}" srcOrd="0" destOrd="0" presId="urn:microsoft.com/office/officeart/2005/8/layout/vList2"/>
    <dgm:cxn modelId="{5561D44F-48F3-42FB-85DB-66D46702D2AA}" type="presOf" srcId="{6464DF13-DDF2-4EDC-9184-2BC00F5A7E92}" destId="{7DA9B6F5-BB1A-4BFE-B03C-E81CFF9D5777}" srcOrd="0" destOrd="0" presId="urn:microsoft.com/office/officeart/2005/8/layout/vList2"/>
    <dgm:cxn modelId="{8D7635C0-C2B9-4819-91E7-F6C1C4DC0526}" type="presOf" srcId="{DB710643-6751-4A77-AA66-168EBEFA9DEC}" destId="{2FFFB3FB-EB4D-482F-8506-A2C31138193C}" srcOrd="0" destOrd="0" presId="urn:microsoft.com/office/officeart/2005/8/layout/vList2"/>
    <dgm:cxn modelId="{01CBD323-3D96-4176-804B-370161264D8F}" type="presParOf" srcId="{D6BF08B3-1245-48E8-834B-0D770B80351C}" destId="{6D40E9F4-03E0-47B7-8255-41AF3A5A536F}" srcOrd="0" destOrd="0" presId="urn:microsoft.com/office/officeart/2005/8/layout/vList2"/>
    <dgm:cxn modelId="{51F7B39A-D353-4C64-974B-A409B1705BBA}" type="presParOf" srcId="{D6BF08B3-1245-48E8-834B-0D770B80351C}" destId="{C2B77B79-3829-41DE-882A-235707ED287D}" srcOrd="1" destOrd="0" presId="urn:microsoft.com/office/officeart/2005/8/layout/vList2"/>
    <dgm:cxn modelId="{8AF0D047-5A19-4617-AED5-00FF93C7EDF1}" type="presParOf" srcId="{D6BF08B3-1245-48E8-834B-0D770B80351C}" destId="{7DA9B6F5-BB1A-4BFE-B03C-E81CFF9D5777}" srcOrd="2" destOrd="0" presId="urn:microsoft.com/office/officeart/2005/8/layout/vList2"/>
    <dgm:cxn modelId="{0B099BDB-768E-4A3C-B87B-E1EF4E702AAA}" type="presParOf" srcId="{D6BF08B3-1245-48E8-834B-0D770B80351C}" destId="{2420A0A4-FD3E-472E-BD94-AD70C49FD2EA}" srcOrd="3" destOrd="0" presId="urn:microsoft.com/office/officeart/2005/8/layout/vList2"/>
    <dgm:cxn modelId="{F45E3EDB-4B52-4C2C-BE79-3280390FC948}" type="presParOf" srcId="{D6BF08B3-1245-48E8-834B-0D770B80351C}" destId="{2FFFB3FB-EB4D-482F-8506-A2C31138193C}" srcOrd="4" destOrd="0" presId="urn:microsoft.com/office/officeart/2005/8/layout/vList2"/>
    <dgm:cxn modelId="{22AAFFE7-84B4-47BE-A5FE-A44169030C51}" type="presParOf" srcId="{D6BF08B3-1245-48E8-834B-0D770B80351C}" destId="{9515EEA5-936D-40FE-9190-662BBA0628A1}" srcOrd="5" destOrd="0" presId="urn:microsoft.com/office/officeart/2005/8/layout/vList2"/>
    <dgm:cxn modelId="{76ECCB3B-8F81-4ABE-AFFE-698DA2BBF7CA}" type="presParOf" srcId="{D6BF08B3-1245-48E8-834B-0D770B80351C}" destId="{F86D6D38-D899-4231-9CFB-F93AE64D4D3C}" srcOrd="6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000" dirty="0" smtClean="0"/>
            <a:t>Иные межбюджетные трансферты  на </a:t>
          </a:r>
          <a:r>
            <a:rPr lang="ru-RU" sz="1000" dirty="0" err="1" smtClean="0"/>
            <a:t>содержанрие</a:t>
          </a:r>
          <a:r>
            <a:rPr lang="ru-RU" sz="1000" dirty="0" smtClean="0"/>
            <a:t> автомобильных дорог </a:t>
          </a:r>
          <a:r>
            <a:rPr lang="ru-RU" sz="1000" dirty="0" err="1" smtClean="0"/>
            <a:t>Меркуловского</a:t>
          </a:r>
          <a:r>
            <a:rPr lang="ru-RU" sz="1000" dirty="0" smtClean="0"/>
            <a:t> сельского поселения направляются 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</a:t>
          </a:r>
          <a:r>
            <a:rPr lang="ru-RU" sz="1000" dirty="0" err="1" smtClean="0"/>
            <a:t>Меркуловского</a:t>
          </a:r>
          <a:r>
            <a:rPr lang="ru-RU" sz="1000" dirty="0" smtClean="0"/>
            <a:t> сельского поселения и искусственных сооружений на них, а также капитальному ремонту и ремонту дворовых территорий многоквартирных домов, проездов к дворовым территориям многоквартирных домов населенных пунктов на территории </a:t>
          </a:r>
          <a:r>
            <a:rPr lang="ru-RU" sz="1000" dirty="0" err="1" smtClean="0"/>
            <a:t>Меркуловского</a:t>
          </a:r>
          <a:r>
            <a:rPr lang="ru-RU" sz="1000" dirty="0" smtClean="0"/>
            <a:t> сельского поселения.</a:t>
          </a:r>
          <a:endParaRPr lang="ru-RU" sz="1000" dirty="0">
            <a:solidFill>
              <a:srgbClr val="7030A0"/>
            </a:solidFill>
          </a:endParaRPr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ScaleX="125820" custLinFactNeighborX="-182" custLinFactNeighborY="-1148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0C369064-F5D2-4FF5-BEF7-3D528C9281CB}" type="presOf" srcId="{3BC8A077-6232-49E3-ACF4-2E5F8157B623}" destId="{A5F32897-492B-411E-ACD6-15E4F25B1843}" srcOrd="0" destOrd="0" presId="urn:microsoft.com/office/officeart/2005/8/layout/venn1"/>
    <dgm:cxn modelId="{D89EF68E-C029-4AAE-850F-659608E0586E}" type="presOf" srcId="{B5174978-9A8B-4268-92EF-77E3E877EA18}" destId="{A1EF4382-4204-44F2-87E1-2F4248166517}" srcOrd="0" destOrd="0" presId="urn:microsoft.com/office/officeart/2005/8/layout/venn1"/>
    <dgm:cxn modelId="{C8AFEC7F-1563-4B97-9017-9F6B02E736E3}" type="presParOf" srcId="{A5F32897-492B-411E-ACD6-15E4F25B1843}" destId="{A1EF4382-4204-44F2-87E1-2F4248166517}" srcOrd="0" destOrd="0" presId="urn:microsoft.com/office/officeart/2005/8/layout/venn1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B1490-933D-4F1A-BB91-51F607A7FF71}">
      <dsp:nvSpPr>
        <dsp:cNvPr id="0" name=""/>
        <dsp:cNvSpPr/>
      </dsp:nvSpPr>
      <dsp:spPr>
        <a:xfrm>
          <a:off x="0" y="168998"/>
          <a:ext cx="8780845" cy="12466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"/>
                <a:satMod val="255000"/>
              </a:schemeClr>
            </a:gs>
            <a:gs pos="55000">
              <a:schemeClr val="accent2">
                <a:tint val="12000"/>
                <a:satMod val="255000"/>
              </a:schemeClr>
            </a:gs>
            <a:gs pos="100000">
              <a:schemeClr val="accent2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0" kern="1200" dirty="0" smtClean="0">
            <a:solidFill>
              <a:schemeClr val="tx1"/>
            </a:solidFill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latin typeface="+mj-lt"/>
            </a:rPr>
            <a:t>Общий объем расходов по отрасли «Культура»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1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году – 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9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597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,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4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тыс. рублей,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2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году – 12 864,7 тыс. рублей,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3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году – 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4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</a:t>
          </a:r>
          <a:r>
            <a:rPr lang="en-US" sz="2000" b="0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79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5,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0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тыс. рублей,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b="1" kern="1200" dirty="0">
            <a:solidFill>
              <a:schemeClr val="tx1"/>
            </a:solidFill>
          </a:endParaRPr>
        </a:p>
      </dsp:txBody>
      <dsp:txXfrm>
        <a:off x="36514" y="205512"/>
        <a:ext cx="8707817" cy="1173635"/>
      </dsp:txXfrm>
    </dsp:sp>
    <dsp:sp modelId="{4BD96DF3-C2B9-4A5A-B946-C3AD3824D913}">
      <dsp:nvSpPr>
        <dsp:cNvPr id="0" name=""/>
        <dsp:cNvSpPr/>
      </dsp:nvSpPr>
      <dsp:spPr>
        <a:xfrm>
          <a:off x="109055" y="1620536"/>
          <a:ext cx="4615356" cy="161169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финансовое обеспечение выполнения муниципального задания </a:t>
          </a:r>
          <a:r>
            <a:rPr lang="ru-RU" sz="1600" b="1" i="0" kern="1200" baseline="0" smtClean="0">
              <a:solidFill>
                <a:schemeClr val="tx1"/>
              </a:solidFill>
              <a:latin typeface="+mj-lt"/>
              <a:cs typeface="Times New Roman" pitchFamily="18" charset="0"/>
            </a:rPr>
            <a:t>бюджетными учреждениями 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культуры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2011 году – 6 435,9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7 228,2 тыс. рублей, 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9 082,7 тыс. рублей</a:t>
          </a:r>
        </a:p>
      </dsp:txBody>
      <dsp:txXfrm>
        <a:off x="156260" y="1667741"/>
        <a:ext cx="4520946" cy="1517285"/>
      </dsp:txXfrm>
    </dsp:sp>
    <dsp:sp modelId="{83169FD6-BB3B-4AD1-8845-0022DCB4620C}">
      <dsp:nvSpPr>
        <dsp:cNvPr id="0" name=""/>
        <dsp:cNvSpPr/>
      </dsp:nvSpPr>
      <dsp:spPr>
        <a:xfrm>
          <a:off x="76190" y="3320757"/>
          <a:ext cx="4661552" cy="26015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проведение целевых мероприятий, в т.ч. 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создание музейных экспозиций, проведение фестивалей, культурных акций, праздников на территории Верхнедонского района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2011 году – 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469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,8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784,1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826,7 тыс. рублей</a:t>
          </a:r>
          <a:endParaRPr lang="ru-RU" sz="1800" b="1" i="1" kern="1200" dirty="0">
            <a:solidFill>
              <a:schemeClr val="tx1"/>
            </a:solidFill>
            <a:latin typeface="+mj-lt"/>
            <a:cs typeface="Times New Roman" pitchFamily="18" charset="0"/>
          </a:endParaRPr>
        </a:p>
      </dsp:txBody>
      <dsp:txXfrm>
        <a:off x="152386" y="3396953"/>
        <a:ext cx="4509160" cy="2449117"/>
      </dsp:txXfrm>
    </dsp:sp>
    <dsp:sp modelId="{30BCB1A0-DE49-45A5-9DDB-FDE42AD0C568}">
      <dsp:nvSpPr>
        <dsp:cNvPr id="0" name=""/>
        <dsp:cNvSpPr/>
      </dsp:nvSpPr>
      <dsp:spPr>
        <a:xfrm>
          <a:off x="4874648" y="1704492"/>
          <a:ext cx="3700721" cy="13643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комплектование библиотечных фондов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2011 году –   48,9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142,6 тыс. рублей, 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124,4 тыс. рублей</a:t>
          </a:r>
          <a:endParaRPr lang="ru-RU" sz="1200" b="0" i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14608" y="1744452"/>
        <a:ext cx="3620801" cy="1284431"/>
      </dsp:txXfrm>
    </dsp:sp>
    <dsp:sp modelId="{0F693219-676B-46F6-BEAF-EC14E9E68490}">
      <dsp:nvSpPr>
        <dsp:cNvPr id="0" name=""/>
        <dsp:cNvSpPr/>
      </dsp:nvSpPr>
      <dsp:spPr>
        <a:xfrm>
          <a:off x="4880713" y="3559094"/>
          <a:ext cx="3819350" cy="17511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реализацию районных долгосрочных целевых программ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2011 году – 7 021,5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10 284,4 тыс. рублей,        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11 874,0 тыс. рублей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932003" y="3610384"/>
        <a:ext cx="3716770" cy="1648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0.54535</cdr:x>
      <cdr:y>0.53038</cdr:y>
    </cdr:from>
    <cdr:to>
      <cdr:x>0.6454</cdr:x>
      <cdr:y>0.68942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752963" y="2155464"/>
          <a:ext cx="87197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 smtClean="0"/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0.10016</cdr:x>
      <cdr:y>0.32966</cdr:y>
    </cdr:from>
    <cdr:to>
      <cdr:x>0.33525</cdr:x>
      <cdr:y>0.42968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0557" y="1339753"/>
          <a:ext cx="1433115" cy="40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0.60656</cdr:x>
      <cdr:y>0.36914</cdr:y>
    </cdr:from>
    <cdr:to>
      <cdr:x>0.69672</cdr:x>
      <cdr:y>0.47461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286412" y="1500198"/>
          <a:ext cx="785819" cy="42862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0.69675</cdr:x>
      <cdr:y>0.12692</cdr:y>
    </cdr:from>
    <cdr:to>
      <cdr:x>0.9602</cdr:x>
      <cdr:y>0.22248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776954" y="490542"/>
          <a:ext cx="2184333" cy="369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0.35842</cdr:x>
      <cdr:y>0.10662</cdr:y>
    </cdr:from>
    <cdr:to>
      <cdr:x>0.56061</cdr:x>
      <cdr:y>0.17523</cdr:y>
    </cdr:to>
    <cdr:sp macro="" textlink="">
      <cdr:nvSpPr>
        <cdr:cNvPr id="6" name="TextBox 5"/>
        <cdr:cNvSpPr txBox="1"/>
      </cdr:nvSpPr>
      <cdr:spPr>
        <a:xfrm xmlns:a="http://schemas.openxmlformats.org/drawingml/2006/main" rot="20522956">
          <a:off x="2606745" y="506694"/>
          <a:ext cx="1470469" cy="326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0.7906</cdr:x>
      <cdr:y>0</cdr:y>
    </cdr:from>
    <cdr:to>
      <cdr:x>0.97785</cdr:x>
      <cdr:y>0.21296</cdr:y>
    </cdr:to>
    <cdr:pic>
      <cdr:nvPicPr>
        <cdr:cNvPr id="7" name="Рисунок 6" descr="ros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409567" y="0"/>
          <a:ext cx="1518153" cy="101210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0.11884</cdr:x>
      <cdr:y>0.25806</cdr:y>
    </cdr:from>
    <cdr:to>
      <cdr:x>0.19814</cdr:x>
      <cdr:y>0.31818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963464" y="1226416"/>
          <a:ext cx="642942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0.11003</cdr:x>
      <cdr:y>0.24302</cdr:y>
    </cdr:from>
    <cdr:to>
      <cdr:x>0.22458</cdr:x>
      <cdr:y>0.31818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892026" y="1154978"/>
          <a:ext cx="928694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solidFill>
              <a:srgbClr val="FF0000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7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8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9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0.366</cdr:x>
      <cdr:y>0.424</cdr:y>
    </cdr:from>
    <cdr:to>
      <cdr:x>0.436</cdr:x>
      <cdr:y>0.5205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41021" y="2091995"/>
          <a:ext cx="600742" cy="4761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0.35958</cdr:x>
      <cdr:y>0.29508</cdr:y>
    </cdr:from>
    <cdr:to>
      <cdr:x>0.46546</cdr:x>
      <cdr:y>0.37496</cdr:y>
    </cdr:to>
    <cdr:sp macro="" textlink="">
      <cdr:nvSpPr>
        <cdr:cNvPr id="1045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11218" y="1285884"/>
          <a:ext cx="857256" cy="3480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0.56721</cdr:x>
      <cdr:y>0.19673</cdr:y>
    </cdr:from>
    <cdr:to>
      <cdr:x>0.65721</cdr:x>
      <cdr:y>0.30098</cdr:y>
    </cdr:to>
    <cdr:sp macro="" textlink="">
      <cdr:nvSpPr>
        <cdr:cNvPr id="1047" name="Text 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92255" y="957312"/>
          <a:ext cx="728662" cy="5073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0.06688</cdr:x>
      <cdr:y>0.8581</cdr:y>
    </cdr:from>
    <cdr:to>
      <cdr:x>0.59449</cdr:x>
      <cdr:y>0.94911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611560" y="4752528"/>
          <a:ext cx="4824466" cy="504054"/>
        </a:xfrm>
        <a:prstGeom xmlns:a="http://schemas.openxmlformats.org/drawingml/2006/main" prst="roundRect">
          <a:avLst>
            <a:gd name="adj" fmla="val 12888"/>
          </a:avLst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i="1" dirty="0" smtClean="0">
              <a:solidFill>
                <a:schemeClr val="tx1"/>
              </a:solidFill>
            </a:rPr>
            <a:t>ИТОГО</a:t>
          </a:r>
          <a:r>
            <a:rPr lang="en-US" sz="1800" b="1" i="1" dirty="0" smtClean="0">
              <a:solidFill>
                <a:schemeClr val="tx1"/>
              </a:solidFill>
            </a:rPr>
            <a:t>: </a:t>
          </a:r>
          <a:r>
            <a:rPr lang="ru-RU" sz="1800" b="1" i="1" dirty="0" smtClean="0">
              <a:solidFill>
                <a:schemeClr val="tx1"/>
              </a:solidFill>
            </a:rPr>
            <a:t>12308,5</a:t>
          </a:r>
          <a:r>
            <a:rPr lang="en-US" sz="1800" b="1" i="1" dirty="0" smtClean="0">
              <a:solidFill>
                <a:schemeClr val="tx1"/>
              </a:solidFill>
            </a:rPr>
            <a:t> </a:t>
          </a:r>
          <a:r>
            <a:rPr lang="ru-RU" sz="1800" b="1" i="1" dirty="0" err="1" smtClean="0">
              <a:solidFill>
                <a:schemeClr val="tx1"/>
              </a:solidFill>
            </a:rPr>
            <a:t>тыс.руб</a:t>
          </a:r>
          <a:r>
            <a:rPr lang="ru-RU" sz="1800" b="1" i="1" dirty="0" smtClean="0">
              <a:solidFill>
                <a:schemeClr val="tx1"/>
              </a:solidFill>
            </a:rPr>
            <a:t> (100%)</a:t>
          </a:r>
          <a:endParaRPr lang="ru-RU" sz="1800" b="1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0.51563</cdr:x>
      <cdr:y>0.24152</cdr:y>
    </cdr:from>
    <cdr:to>
      <cdr:x>0.59375</cdr:x>
      <cdr:y>0.28177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14877" y="1285883"/>
          <a:ext cx="714374" cy="2143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0.49219</cdr:x>
      <cdr:y>0.28177</cdr:y>
    </cdr:from>
    <cdr:to>
      <cdr:x>0.53906</cdr:x>
      <cdr:y>0.33544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flipV="1">
          <a:off x="4500562" y="1500198"/>
          <a:ext cx="428628" cy="28575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>
            <a:ln>
              <a:solidFill>
                <a:sysClr val="windowText" lastClr="000000"/>
              </a:solidFill>
            </a:ln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DFF6-8A31-4A2E-9038-4B9DBC9C34FF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690269"/>
            <a:ext cx="54254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241-7405-46EB-8E73-8CAE69F73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34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77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7459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95210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5433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59175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0755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60082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33239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71939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86414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85858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05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86015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87449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06120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7811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82863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1902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69680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08469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265006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95724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963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74323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683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32115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1740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92620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124664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9233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68824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09906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16072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5923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2336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22549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631190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929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459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3290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542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766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0252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948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6227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9127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8567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2386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960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6626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484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5352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8954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6630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40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4127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9680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9135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3015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6807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3840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8723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6218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671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0738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345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7053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4526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372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11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0175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8875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5076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1150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91958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395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17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2979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394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9482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9662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285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442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6836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8409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9598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66231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974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5298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2653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3540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46020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55292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3418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3006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4786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64594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46820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547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9578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07063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54545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89007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2533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7916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71459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95341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7789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70584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309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39235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72142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98446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89722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76682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41941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6491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09006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16234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23686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26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08818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4945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05571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54746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45125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31669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82215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73109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1892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35595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014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81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1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82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29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80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92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13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1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32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11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5.jpeg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8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5" Type="http://schemas.openxmlformats.org/officeDocument/2006/relationships/diagramLayout" Target="../diagrams/layout3.xml"/><Relationship Id="rId10" Type="http://schemas.openxmlformats.org/officeDocument/2006/relationships/diagramQuickStyle" Target="../diagrams/quickStyle4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5.xml"/><Relationship Id="rId12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8.xml"/><Relationship Id="rId6" Type="http://schemas.openxmlformats.org/officeDocument/2006/relationships/diagramQuickStyle" Target="../diagrams/quickStyle5.xml"/><Relationship Id="rId11" Type="http://schemas.openxmlformats.org/officeDocument/2006/relationships/diagramColors" Target="../diagrams/colors6.xml"/><Relationship Id="rId5" Type="http://schemas.openxmlformats.org/officeDocument/2006/relationships/diagramLayout" Target="../diagrams/layout5.xml"/><Relationship Id="rId10" Type="http://schemas.openxmlformats.org/officeDocument/2006/relationships/diagramQuickStyle" Target="../diagrams/quickStyle6.xml"/><Relationship Id="rId4" Type="http://schemas.openxmlformats.org/officeDocument/2006/relationships/diagramData" Target="../diagrams/data5.xml"/><Relationship Id="rId9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jpeg"/><Relationship Id="rId5" Type="http://schemas.openxmlformats.org/officeDocument/2006/relationships/chart" Target="../charts/char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6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Users\Volzhenina\Desktop\ДЛЯ СЛАЙДОВ\41044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97990" y="357166"/>
            <a:ext cx="3857652" cy="25717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eaLnBrk="1" hangingPunct="1"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Меркуловского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45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86256"/>
            <a:ext cx="7686700" cy="2143140"/>
          </a:xfrm>
          <a:noFill/>
          <a:scene3d>
            <a:camera prst="orthographicFront"/>
            <a:lightRig rig="threePt" dir="t"/>
          </a:scene3d>
          <a:sp3d>
            <a:bevelB w="19050"/>
          </a:sp3d>
        </p:spPr>
        <p:txBody>
          <a:bodyPr>
            <a:normAutofit fontScale="77500" lnSpcReduction="20000"/>
          </a:bodyPr>
          <a:lstStyle/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Внесение изменений в 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юджет 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для граждан</a:t>
            </a:r>
          </a:p>
          <a:p>
            <a:pPr algn="ctr" eaLnBrk="1" hangingPunct="1"/>
            <a:r>
              <a:rPr lang="ru-RU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Меркуловского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сельского поселения Шолоховского района</a:t>
            </a:r>
          </a:p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2021 год и на плановый период 2022 и 2023 годов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2895858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 в 2021 году</a:t>
            </a:r>
            <a:endParaRPr lang="ru-RU" sz="25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3679509603"/>
              </p:ext>
            </p:extLst>
          </p:nvPr>
        </p:nvGraphicFramePr>
        <p:xfrm>
          <a:off x="0" y="1357298"/>
          <a:ext cx="9144000" cy="5324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34662" y="111829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09566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GKH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392" y="1500174"/>
            <a:ext cx="3427973" cy="37147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764704"/>
            <a:ext cx="670708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Расходы бюджета </a:t>
            </a:r>
            <a:r>
              <a:rPr lang="ru-RU" sz="25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на ЖКХ</a:t>
            </a:r>
            <a:endParaRPr lang="ru-RU" sz="2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986" y="11244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Ростовской области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500034" y="25717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8098361" y="3301484"/>
            <a:ext cx="1064689" cy="8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652434" y="27241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642910" y="2786058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428596" y="2857496"/>
          <a:ext cx="8300788" cy="387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269071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620688"/>
            <a:ext cx="7610702" cy="115212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80024327"/>
              </p:ext>
            </p:extLst>
          </p:nvPr>
        </p:nvGraphicFramePr>
        <p:xfrm>
          <a:off x="0" y="1857364"/>
          <a:ext cx="81072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41706" y="11913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2084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938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28604"/>
            <a:ext cx="2857489" cy="17848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1988"/>
            <a:ext cx="82296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Культура и кинематография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9377093"/>
              </p:ext>
            </p:extLst>
          </p:nvPr>
        </p:nvGraphicFramePr>
        <p:xfrm>
          <a:off x="179512" y="764704"/>
          <a:ext cx="878497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52592" y="130016"/>
            <a:ext cx="28438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Ростовской области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9096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3488948198997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2873660" cy="3071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9934" y="13001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91306" cy="1066800"/>
          </a:xfrm>
          <a:noFill/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на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социальную политику</a:t>
            </a:r>
            <a:endParaRPr lang="ru-RU" sz="23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37496823"/>
              </p:ext>
            </p:extLst>
          </p:nvPr>
        </p:nvGraphicFramePr>
        <p:xfrm>
          <a:off x="0" y="2928935"/>
          <a:ext cx="914400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7018" y="2928934"/>
            <a:ext cx="118603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4293096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2636912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567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31773291620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429006"/>
            <a:ext cx="4571992" cy="32147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61734"/>
            <a:ext cx="8229600" cy="3600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Физическая культура и спорт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2592" y="13001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85720" y="1571612"/>
            <a:ext cx="8650967" cy="1571636"/>
            <a:chOff x="109055" y="1620536"/>
            <a:chExt cx="4615356" cy="1611695"/>
          </a:xfrm>
          <a:scene3d>
            <a:camera prst="orthographicFront"/>
            <a:lightRig rig="flat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09055" y="1620536"/>
              <a:ext cx="4615356" cy="161169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156260" y="1873000"/>
              <a:ext cx="4520946" cy="131202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r>
                <a:rPr lang="ru-RU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Общий </a:t>
              </a:r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объем расходов </a:t>
              </a:r>
              <a:endPara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  <a:p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на физическую культуру и спорт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</a:t>
              </a:r>
              <a:r>
                <a:rPr lang="ru-RU" sz="1600" b="1" kern="1200" dirty="0" smtClean="0">
                  <a:latin typeface="+mj-lt"/>
                  <a:cs typeface="Times New Roman" pitchFamily="18" charset="0"/>
                </a:rPr>
                <a:t> </a:t>
              </a:r>
              <a:r>
                <a:rPr lang="ru-RU" sz="1600" b="1" kern="120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2021 году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–  0</a:t>
              </a:r>
              <a:r>
                <a:rPr lang="en-US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.0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тыс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 рублей,    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 2022 году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– 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.0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тыс. рублей,           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 2023 году 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–  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.0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тыс. рублей</a:t>
              </a:r>
            </a:p>
          </p:txBody>
        </p:sp>
      </p:grpSp>
      <p:pic>
        <p:nvPicPr>
          <p:cNvPr id="12" name="Рисунок 11" descr="ALG2HUPCAR6PU4SCACENB2WCAOQNZ6BCA6VH83PCALPBSVKCABOC46ECAJ0RO6RCAG0X2Z9CADLNHCNCAB5UOZPCAV8SV70CA67LRNTCAGMEWW2CAT2P853CAZ1FOC6CA9TFOPXCAKMY8PTCAJCW337CAV6PQ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00042"/>
            <a:ext cx="1000132" cy="90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04471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Национальная безопасность и правоохранительная деятельность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457200" y="2249425"/>
          <a:ext cx="4038600" cy="3036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2249425"/>
          <a:ext cx="4038600" cy="30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1026" name="Picture 2" descr="C:\Documents and Settings\User\Мои документы\Мои рисунки\A5866OJCARPIC8VCA7SL2LGCA2AX897CAOJ3GQACAZKEOQBCAFKF9PJCAT2BAA8CAT8B74DCA80BW6ACA579WFWCA2A1C8KCABZYCDTCAH3B3KLCA6U69CUCAZ5IG3KCAIIIVHVCAVDFQZPCADLY23HCA9INF0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57950" y="4929199"/>
            <a:ext cx="2786050" cy="1928802"/>
          </a:xfrm>
          <a:prstGeom prst="rect">
            <a:avLst/>
          </a:prstGeom>
          <a:noFill/>
        </p:spPr>
      </p:pic>
      <p:pic>
        <p:nvPicPr>
          <p:cNvPr id="1027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" y="5323206"/>
            <a:ext cx="2000231" cy="1534793"/>
          </a:xfrm>
          <a:prstGeom prst="rect">
            <a:avLst/>
          </a:prstGeom>
          <a:noFill/>
        </p:spPr>
      </p:pic>
      <p:pic>
        <p:nvPicPr>
          <p:cNvPr id="8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323207"/>
            <a:ext cx="2000231" cy="1534793"/>
          </a:xfrm>
          <a:prstGeom prst="rect">
            <a:avLst/>
          </a:prstGeom>
          <a:noFill/>
        </p:spPr>
      </p:pic>
      <p:pic>
        <p:nvPicPr>
          <p:cNvPr id="1028" name="Picture 4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00232" y="5323182"/>
            <a:ext cx="2000264" cy="1534818"/>
          </a:xfrm>
          <a:prstGeom prst="rect">
            <a:avLst/>
          </a:prstGeom>
          <a:noFill/>
        </p:spPr>
      </p:pic>
      <p:pic>
        <p:nvPicPr>
          <p:cNvPr id="10" name="Picture 4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29058" y="5323182"/>
            <a:ext cx="2428892" cy="153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285860"/>
            <a:ext cx="4572000" cy="55519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Дорожный фонд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457200" y="2249425"/>
          <a:ext cx="4038600" cy="3036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2249425"/>
          <a:ext cx="4038600" cy="30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1026" name="Picture 2" descr="C:\Documents and Settings\User\Мои документы\Мои рисунки\A5866OJCARPIC8VCA7SL2LGCA2AX897CAOJ3GQACAZKEOQBCAFKF9PJCAT2BAA8CAT8B74DCA80BW6ACA579WFWCA2A1C8KCABZYCDTCAH3B3KLCA6U69CUCAZ5IG3KCAIIIVHVCAVDFQZPCADLY23HCA9INF06.jpg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5143504" y="4929199"/>
            <a:ext cx="3429023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20955823440d2f205a39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020" y="5107452"/>
            <a:ext cx="2304387" cy="15362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285860"/>
            <a:ext cx="857256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Бюджет для граждан</a:t>
            </a:r>
          </a:p>
          <a:p>
            <a:pPr algn="ctr"/>
            <a:endParaRPr lang="ru-RU" sz="1400" b="1" dirty="0" smtClean="0"/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Уважаемые жители </a:t>
            </a:r>
            <a:r>
              <a:rPr lang="ru-RU" sz="1400" dirty="0" err="1" smtClean="0">
                <a:solidFill>
                  <a:srgbClr val="FF0000"/>
                </a:solidFill>
              </a:rPr>
              <a:t>Меркуловского</a:t>
            </a:r>
            <a:r>
              <a:rPr lang="ru-RU" sz="1400" dirty="0" smtClean="0">
                <a:solidFill>
                  <a:srgbClr val="FF0000"/>
                </a:solidFill>
              </a:rPr>
              <a:t> сельского поселения!</a:t>
            </a:r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Для привлечения большего количества граждан к участию в обсуждении вопросов формирования бюджета сельского поселения и его исполнения разработан«Бюджет для граждан.»Информация размещаемая в разделе«Бюджет для граждан»в доступной форме ознакомит Вас с основными целями, задачами и приоритетными направлениями бюджетной политики сельского поселения, характеристиками бюджета сельского поселения и результатами исполнения. В Бюджетном послании Президента РФ на 2020 год и плановый период 2021 - 2022 годов говорится о необходимости обеспечения открытости и прозрачности бюджета и бюджетного процесса для населения, так как социально-экономическая и бюджетная политика Российской Федерации осуществляется в интересах общества, и ее эффективность зависит не только от действий государственных органов, но и от того, в какой мере население понимает эту политику, разделяет ее цели, способы и принципы ее реализации, доверяет ей. Документ содержит описание объемов доходов, расходов бюджета и их структуру, приоритетные направления расходования бюджетных средств, объемы средств бюджета, направляемых на финансирование социально-значимых мероприятий в сфере образования, социальной политики и занятости населения, культуры и спорта, и в других сферах в 2019 году и плановом периоде. Также в документе приводятся объемы и структура доходов и расходов бюджета муниципального образования и межбюджетных трансфертов.</a:t>
            </a:r>
          </a:p>
          <a:p>
            <a:pPr algn="ctr"/>
            <a:endParaRPr lang="ru-RU" sz="1200" dirty="0" smtClean="0"/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Основные принципы формирования бюджета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Меркуловского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сельского поселения Шолоховского района на 2021 год и на плановый период 2022 и 2023 годов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:\Users\Volzhenina\Desktop\ДЛЯ СЛАЙДОВ\budget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678794" cy="111919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142984"/>
            <a:ext cx="8229600" cy="7200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по бюджету </a:t>
            </a:r>
            <a:r>
              <a:rPr lang="ru-RU" sz="2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</a:t>
            </a:r>
            <a:b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5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4898" name="Group 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62713604"/>
              </p:ext>
            </p:extLst>
          </p:nvPr>
        </p:nvGraphicFramePr>
        <p:xfrm>
          <a:off x="500034" y="2285992"/>
          <a:ext cx="8280920" cy="4373569"/>
        </p:xfrm>
        <a:graphic>
          <a:graphicData uri="http://schemas.openxmlformats.org/drawingml/2006/table">
            <a:tbl>
              <a:tblPr/>
              <a:tblGrid>
                <a:gridCol w="3662955"/>
                <a:gridCol w="1123391"/>
                <a:gridCol w="1159135"/>
                <a:gridCol w="1055443"/>
                <a:gridCol w="1279996"/>
              </a:tblGrid>
              <a:tr h="480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10736,4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11433,6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8376,8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8865,0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51046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3223,9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3860,5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3183,2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3248,4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7512,5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7573,1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5193,6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5616,6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10815,6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12308,5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8376,8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8865,0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874,9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75178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VI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874,9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</a:tbl>
          </a:graphicData>
        </a:graphic>
      </p:graphicFrame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6876256" y="1844824"/>
            <a:ext cx="201622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</a:t>
            </a:r>
            <a:r>
              <a:rPr lang="ru-RU" sz="16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рублей</a:t>
            </a: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)</a:t>
            </a:r>
            <a:endParaRPr lang="ru-RU" sz="1600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86446" y="142852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Шолохоского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680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2400" dirty="0" smtClean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400" dirty="0" err="1" smtClean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</a:t>
            </a:r>
            <a:endParaRPr lang="ru-RU" sz="2400" dirty="0">
              <a:solidFill>
                <a:srgbClr val="A51B4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996924567"/>
              </p:ext>
            </p:extLst>
          </p:nvPr>
        </p:nvGraphicFramePr>
        <p:xfrm>
          <a:off x="0" y="2204864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8" y="2170216"/>
            <a:ext cx="15478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331801" name="Oval 25"/>
          <p:cNvSpPr>
            <a:spLocks noChangeArrowheads="1"/>
          </p:cNvSpPr>
          <p:nvPr/>
        </p:nvSpPr>
        <p:spPr bwMode="auto">
          <a:xfrm flipH="1">
            <a:off x="3714744" y="1785926"/>
            <a:ext cx="142875" cy="7143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1802" name="Oval 26"/>
          <p:cNvSpPr>
            <a:spLocks noChangeArrowheads="1"/>
          </p:cNvSpPr>
          <p:nvPr/>
        </p:nvSpPr>
        <p:spPr bwMode="auto">
          <a:xfrm>
            <a:off x="2928926" y="207167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1706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посления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590998" y="206084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715008" y="2143116"/>
            <a:ext cx="637242" cy="24622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1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1" name="Рисунок 10" descr="AG12031CAQSM0QRCA3OKE9WCAJ3DJQ3CA4QXPQUCA1S2C55CA6LUR2KCAGQLNQNCA7EJO3SCAHZY459CA38GAHQCAMI4DMUCA043FRFCAAZ1F23CALSYKO2CADEUWOQCA90JM6UCAB03M43CAVULDACCACRK3M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77" y="1000108"/>
            <a:ext cx="1199590" cy="90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4868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441f9625f663a703540283e40ba07d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40" y="4476760"/>
            <a:ext cx="3571860" cy="2381240"/>
          </a:xfrm>
          <a:prstGeom prst="rect">
            <a:avLst/>
          </a:prstGeom>
        </p:spPr>
      </p:pic>
      <p:pic>
        <p:nvPicPr>
          <p:cNvPr id="16" name="Рисунок 15" descr="104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0570"/>
            <a:ext cx="3428992" cy="2357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1443" y="748939"/>
            <a:ext cx="5135851" cy="1039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171450" lvl="1" indent="-171450" defTabSz="8001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119813" name="Picture 5" descr="%D0%94%D0%B5%D0%BA%D0%BB%D0%B0%D1%80%D0%B0%D1%86%D0%B8%D1%8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48680"/>
            <a:ext cx="208924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860732635"/>
              </p:ext>
            </p:extLst>
          </p:nvPr>
        </p:nvGraphicFramePr>
        <p:xfrm>
          <a:off x="214282" y="500042"/>
          <a:ext cx="871543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86183" y="250030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3"/>
          <p:cNvSpPr txBox="1"/>
          <p:nvPr/>
        </p:nvSpPr>
        <p:spPr>
          <a:xfrm>
            <a:off x="6786579" y="221455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3428992" y="4143380"/>
            <a:ext cx="2952328" cy="2880320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>
              <a:alphaModFix amt="55000"/>
            </a:blip>
            <a:srcRect/>
            <a:stretch>
              <a:fillRect r="-71437"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>
            <a:softEdge rad="317500"/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780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1-001-Bjudzhetnaja-siste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642918"/>
            <a:ext cx="1263903" cy="1643074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533"/>
            <a:ext cx="9036496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Безвозмездные поступления из областного б</a:t>
            </a:r>
            <a:r>
              <a:rPr lang="ru-RU" sz="26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юд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жета</a:t>
            </a:r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827584" y="2060848"/>
            <a:ext cx="165618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  <a:endParaRPr lang="ru-RU" sz="1600" b="1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706" y="11913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 Шолоховского района</a:t>
            </a: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36306457"/>
              </p:ext>
            </p:extLst>
          </p:nvPr>
        </p:nvGraphicFramePr>
        <p:xfrm>
          <a:off x="142844" y="2428868"/>
          <a:ext cx="8064896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7856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08012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Шолоховского района 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2020-2023 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0" y="1571612"/>
          <a:ext cx="9144000" cy="494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602030" y="3501008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539862" y="3392996"/>
            <a:ext cx="1080120" cy="144016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1446507">
            <a:off x="3643953" y="3033358"/>
            <a:ext cx="99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99,7%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786446" y="2714620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0" y="1552922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214282" y="1543398"/>
          <a:ext cx="9153556" cy="531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0" y="1543398"/>
          <a:ext cx="9153556" cy="531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9" name="Рисунок 18" descr="A8RAG6HCA6V9LS1CANONB24CAV01JQPCAHA5RV7CA4DZFWCCAXWRV79CA8IQ7NWCALZGHGFCAE4QMZQCARU2X03CAS1L6WPCA9SP5X6CA9IQOPNCAS0W62DCA41ZVYDCAUEXZI9CANCNK0ICAMGCXMFCAK72FS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57232"/>
            <a:ext cx="2071670" cy="64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3575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851140142"/>
              </p:ext>
            </p:extLst>
          </p:nvPr>
        </p:nvGraphicFramePr>
        <p:xfrm>
          <a:off x="428596" y="2071678"/>
          <a:ext cx="809625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857232"/>
            <a:ext cx="8429620" cy="648642"/>
          </a:xfr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реализацию муниципальных  программ в 2020-2023годах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5547" y="1175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3568" y="1700808"/>
            <a:ext cx="1547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351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907</Words>
  <Application>Microsoft Office PowerPoint</Application>
  <PresentationFormat>Экран (4:3)</PresentationFormat>
  <Paragraphs>180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1_Городская</vt:lpstr>
      <vt:lpstr>2_Городская</vt:lpstr>
      <vt:lpstr>3_Городская</vt:lpstr>
      <vt:lpstr>4_Городская</vt:lpstr>
      <vt:lpstr>5_Городская</vt:lpstr>
      <vt:lpstr>6_Городская</vt:lpstr>
      <vt:lpstr>7_Городская</vt:lpstr>
      <vt:lpstr>9_Городская</vt:lpstr>
      <vt:lpstr>12_Городская</vt:lpstr>
      <vt:lpstr>13_Городская</vt:lpstr>
      <vt:lpstr>14_Городская</vt:lpstr>
      <vt:lpstr>Администрация Меркуловского сельского поселения   </vt:lpstr>
      <vt:lpstr>Слайд 2</vt:lpstr>
      <vt:lpstr>Основные принципы формирования бюджета Меркуловского сельского поселения Шолоховского района на 2021 год и на плановый период 2022 и 2023 годов</vt:lpstr>
      <vt:lpstr>Основные параметры по бюджету Меркуловского сельского поселения Шолоховского района </vt:lpstr>
      <vt:lpstr>Динамика доходов бюджета Меркуловского сельского поселения Шолоховского района</vt:lpstr>
      <vt:lpstr>Слайд 6</vt:lpstr>
      <vt:lpstr>Безвозмездные поступления из областного бюджета</vt:lpstr>
      <vt:lpstr>Динамика расходов бюджета Меркуловского сельского поселения Шолоховского района   в 2020-2023 годах</vt:lpstr>
      <vt:lpstr>Расходы бюджета Меркуловского сельского поселения Шолоховского района на реализацию муниципальных  программ в 2020-2023годах</vt:lpstr>
      <vt:lpstr>Расходы бюджета Меркуловского сельского поселения Шолоховского района в 2021 году</vt:lpstr>
      <vt:lpstr>Расходы бюджета Меркуловского сельского поселения Шолоховского района на ЖКХ</vt:lpstr>
      <vt:lpstr>Динамика расходов бюджета  Меркуловского сельского поселения Шолоховского района района  на культуру</vt:lpstr>
      <vt:lpstr>Культура и кинематография</vt:lpstr>
      <vt:lpstr>Динамика расходов бюджета  Меркуловского сельского поселения Шолоховского района района на  социальную политику</vt:lpstr>
      <vt:lpstr>Физическая культура и спорт</vt:lpstr>
      <vt:lpstr>Национальная безопасность и правоохранительная деятельность</vt:lpstr>
      <vt:lpstr>Дорожный фонд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admin</cp:lastModifiedBy>
  <cp:revision>258</cp:revision>
  <cp:lastPrinted>2013-05-16T06:09:56Z</cp:lastPrinted>
  <dcterms:created xsi:type="dcterms:W3CDTF">2013-05-13T09:45:35Z</dcterms:created>
  <dcterms:modified xsi:type="dcterms:W3CDTF">2021-05-14T06:59:13Z</dcterms:modified>
</cp:coreProperties>
</file>