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charts/chart13.xml" ContentType="application/vnd.openxmlformats-officedocument.drawingml.chart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charts/chart3.xml" ContentType="application/vnd.openxmlformats-officedocument.drawingml.chart+xml"/>
  <Override PartName="/ppt/diagrams/data2.xml" ContentType="application/vnd.openxmlformats-officedocument.drawingml.diagramData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diagrams/colors4.xml" ContentType="application/vnd.openxmlformats-officedocument.drawingml.diagramColor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drawings/drawing3.xml" ContentType="application/vnd.openxmlformats-officedocument.drawingml.chartshapes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32.xml" ContentType="application/vnd.openxmlformats-officedocument.presentationml.slideLayout+xml"/>
  <Override PartName="/ppt/charts/chart14.xml" ContentType="application/vnd.openxmlformats-officedocument.drawingml.char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charts/chart8.xml" ContentType="application/vnd.openxmlformats-officedocument.drawingml.char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Override PartName="/ppt/charts/chart10.xml" ContentType="application/vnd.openxmlformats-officedocument.drawingml.chart+xml"/>
  <Override PartName="/ppt/diagrams/layout2.xml" ContentType="application/vnd.openxmlformats-officedocument.drawingml.diagramLayout+xml"/>
  <Override PartName="/ppt/slideLayouts/slideLayout99.xml" ContentType="application/vnd.openxmlformats-officedocument.presentationml.slideLayout+xml"/>
  <Override PartName="/ppt/charts/chart4.xml" ContentType="application/vnd.openxmlformats-officedocument.drawingml.chart+xml"/>
  <Override PartName="/ppt/drawings/drawing8.xml" ContentType="application/vnd.openxmlformats-officedocument.drawingml.chartshapes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drawings/drawing10.xml" ContentType="application/vnd.openxmlformats-officedocument.drawingml.chartshape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diagrams/colors1.xml" ContentType="application/vnd.openxmlformats-officedocument.drawingml.diagramColors+xml"/>
  <Override PartName="/ppt/drawings/drawing4.xml" ContentType="application/vnd.openxmlformats-officedocument.drawingml.chartshape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charts/chart15.xml" ContentType="application/vnd.openxmlformats-officedocument.drawingml.char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slideLayouts/slideLayout100.xml" ContentType="application/vnd.openxmlformats-officedocument.presentationml.slideLayout+xml"/>
  <Override PartName="/ppt/drawings/drawing9.xml" ContentType="application/vnd.openxmlformats-officedocument.drawingml.chartshape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theme/theme12.xml" ContentType="application/vnd.openxmlformats-officedocument.theme+xml"/>
  <Override PartName="/ppt/charts/chart5.xml" ContentType="application/vnd.openxmlformats-officedocument.drawingml.chart+xml"/>
  <Override PartName="/ppt/drawings/drawing11.xml" ContentType="application/vnd.openxmlformats-officedocument.drawingml.chartshapes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charts/chart1.xml" ContentType="application/vnd.openxmlformats-officedocument.drawingml.chart+xml"/>
  <Override PartName="/ppt/drawings/drawing5.xml" ContentType="application/vnd.openxmlformats-officedocument.drawingml.chartshapes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drawings/drawing1.xml" ContentType="application/vnd.openxmlformats-officedocument.drawingml.chartshapes+xml"/>
  <Override PartName="/ppt/diagrams/drawing1.xml" ContentType="application/vnd.ms-office.drawingml.diagramDrawing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diagrams/quickStyle1.xml" ContentType="application/vnd.openxmlformats-officedocument.drawingml.diagramStyle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charts/chart12.xml" ContentType="application/vnd.openxmlformats-officedocument.drawingml.chart+xml"/>
  <Override PartName="/ppt/diagrams/layout4.xml" ContentType="application/vnd.openxmlformats-officedocument.drawingml.diagramLayout+xml"/>
  <Override PartName="/ppt/charts/chart6.xml" ContentType="application/vnd.openxmlformats-officedocument.drawingml.chart+xml"/>
  <Override PartName="/ppt/diagrams/data5.xml" ContentType="application/vnd.openxmlformats-officedocument.drawingml.diagramData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drawings/drawing12.xml" ContentType="application/vnd.openxmlformats-officedocument.drawingml.chartshapes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ppt/drawings/drawing6.xml" ContentType="application/vnd.openxmlformats-officedocument.drawingml.chartshapes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drawings/drawing2.xml" ContentType="application/vnd.openxmlformats-officedocument.drawingml.chartshapes+xml"/>
  <Override PartName="/ppt/diagrams/quickStyle2.xml" ContentType="application/vnd.openxmlformats-officedocument.drawingml.diagramStyle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s/slide10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charts/chart7.xml" ContentType="application/vnd.openxmlformats-officedocument.drawingml.chart+xml"/>
  <Override PartName="/ppt/drawings/drawing13.xml" ContentType="application/vnd.openxmlformats-officedocument.drawingml.chartshapes+xml"/>
  <Override PartName="/ppt/drawings/drawing7.xml" ContentType="application/vnd.openxmlformats-officedocument.drawingml.chartshapes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86" r:id="rId2"/>
    <p:sldMasterId id="2147483699" r:id="rId3"/>
    <p:sldMasterId id="2147483712" r:id="rId4"/>
    <p:sldMasterId id="2147483725" r:id="rId5"/>
    <p:sldMasterId id="2147483738" r:id="rId6"/>
    <p:sldMasterId id="2147483751" r:id="rId7"/>
    <p:sldMasterId id="2147483777" r:id="rId8"/>
    <p:sldMasterId id="2147483816" r:id="rId9"/>
    <p:sldMasterId id="2147483829" r:id="rId10"/>
    <p:sldMasterId id="2147483842" r:id="rId11"/>
  </p:sldMasterIdLst>
  <p:notesMasterIdLst>
    <p:notesMasterId r:id="rId29"/>
  </p:notesMasterIdLst>
  <p:sldIdLst>
    <p:sldId id="280" r:id="rId12"/>
    <p:sldId id="281" r:id="rId13"/>
    <p:sldId id="283" r:id="rId14"/>
    <p:sldId id="257" r:id="rId15"/>
    <p:sldId id="258" r:id="rId16"/>
    <p:sldId id="259" r:id="rId17"/>
    <p:sldId id="260" r:id="rId18"/>
    <p:sldId id="270" r:id="rId19"/>
    <p:sldId id="273" r:id="rId20"/>
    <p:sldId id="282" r:id="rId21"/>
    <p:sldId id="275" r:id="rId22"/>
    <p:sldId id="261" r:id="rId23"/>
    <p:sldId id="262" r:id="rId24"/>
    <p:sldId id="265" r:id="rId25"/>
    <p:sldId id="263" r:id="rId26"/>
    <p:sldId id="284" r:id="rId27"/>
    <p:sldId id="286" r:id="rId28"/>
  </p:sldIdLst>
  <p:sldSz cx="9144000" cy="6858000" type="screen4x3"/>
  <p:notesSz cx="6781800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A51B4C"/>
    <a:srgbClr val="F6A8E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717" autoAdjust="0"/>
    <p:restoredTop sz="94654" autoAdjust="0"/>
  </p:normalViewPr>
  <p:slideViewPr>
    <p:cSldViewPr>
      <p:cViewPr>
        <p:scale>
          <a:sx n="80" d="100"/>
          <a:sy n="80" d="100"/>
        </p:scale>
        <p:origin x="-1080" y="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1.xlsx"/><Relationship Id="rId1" Type="http://schemas.openxmlformats.org/officeDocument/2006/relationships/image" Target="../media/image8.jpeg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8.xml"/><Relationship Id="rId2" Type="http://schemas.openxmlformats.org/officeDocument/2006/relationships/package" Target="../embeddings/_____Microsoft_Office_Excel10.xlsx"/><Relationship Id="rId1" Type="http://schemas.openxmlformats.org/officeDocument/2006/relationships/image" Target="../media/image16.jpeg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9.xml"/><Relationship Id="rId2" Type="http://schemas.openxmlformats.org/officeDocument/2006/relationships/package" Target="../embeddings/_____Microsoft_Office_Excel11.xlsx"/><Relationship Id="rId1" Type="http://schemas.openxmlformats.org/officeDocument/2006/relationships/image" Target="../media/image16.jpeg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0.xml"/><Relationship Id="rId2" Type="http://schemas.openxmlformats.org/officeDocument/2006/relationships/package" Target="../embeddings/_____Microsoft_Office_Excel12.xlsx"/><Relationship Id="rId1" Type="http://schemas.openxmlformats.org/officeDocument/2006/relationships/image" Target="../media/image16.jpeg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1.xml"/><Relationship Id="rId2" Type="http://schemas.openxmlformats.org/officeDocument/2006/relationships/package" Target="../embeddings/_____Microsoft_Office_Excel13.xlsx"/><Relationship Id="rId1" Type="http://schemas.openxmlformats.org/officeDocument/2006/relationships/image" Target="../media/image16.jpeg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2.xml"/><Relationship Id="rId1" Type="http://schemas.openxmlformats.org/officeDocument/2006/relationships/package" Target="../embeddings/_____Microsoft_Office_Excel14.xlsx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3.xml"/><Relationship Id="rId2" Type="http://schemas.openxmlformats.org/officeDocument/2006/relationships/package" Target="../embeddings/_____Microsoft_Office_Excel15.xlsx"/><Relationship Id="rId1" Type="http://schemas.openxmlformats.org/officeDocument/2006/relationships/image" Target="../media/image16.jpeg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_____Microsoft_Office_Excel2.xlsx"/><Relationship Id="rId1" Type="http://schemas.openxmlformats.org/officeDocument/2006/relationships/image" Target="../media/image3.jpeg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3.xlsx"/><Relationship Id="rId1" Type="http://schemas.openxmlformats.org/officeDocument/2006/relationships/image" Target="../media/image15.jpeg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_____Microsoft_Office_Excel4.xlsx"/><Relationship Id="rId1" Type="http://schemas.openxmlformats.org/officeDocument/2006/relationships/image" Target="../media/image16.jpeg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package" Target="../embeddings/_____Microsoft_Office_Excel5.xlsx"/><Relationship Id="rId1" Type="http://schemas.openxmlformats.org/officeDocument/2006/relationships/image" Target="../media/image16.jpeg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package" Target="../embeddings/_____Microsoft_Office_Excel6.xlsx"/><Relationship Id="rId1" Type="http://schemas.openxmlformats.org/officeDocument/2006/relationships/image" Target="../media/image16.jpeg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package" Target="../embeddings/_____Microsoft_Office_Excel7.xlsx"/><Relationship Id="rId1" Type="http://schemas.openxmlformats.org/officeDocument/2006/relationships/image" Target="../media/image16.jpeg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7.xml"/><Relationship Id="rId2" Type="http://schemas.openxmlformats.org/officeDocument/2006/relationships/package" Target="../embeddings/_____Microsoft_Office_Excel9.xlsx"/><Relationship Id="rId1" Type="http://schemas.openxmlformats.org/officeDocument/2006/relationships/image" Target="../media/image15.jpeg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perspective val="30"/>
    </c:view3D>
    <c:sideWall>
      <c:spPr>
        <a:blipFill>
          <a:blip xmlns:r="http://schemas.openxmlformats.org/officeDocument/2006/relationships" r:embed="rId1"/>
          <a:tile tx="0" ty="0" sx="100000" sy="100000" flip="none" algn="tl"/>
        </a:blipFill>
        <a:ln w="27068">
          <a:noFill/>
        </a:ln>
      </c:spPr>
    </c:sideWall>
    <c:backWall>
      <c:spPr>
        <a:blipFill>
          <a:blip xmlns:r="http://schemas.openxmlformats.org/officeDocument/2006/relationships" r:embed="rId1"/>
          <a:tile tx="0" ty="0" sx="100000" sy="100000" flip="none" algn="tl"/>
        </a:blipFill>
        <a:ln w="27068">
          <a:noFill/>
        </a:ln>
      </c:spPr>
    </c:backWall>
    <c:plotArea>
      <c:layout>
        <c:manualLayout>
          <c:layoutTarget val="inner"/>
          <c:xMode val="edge"/>
          <c:yMode val="edge"/>
          <c:x val="0.16756291582872754"/>
          <c:y val="0.10120529466579099"/>
          <c:w val="0.78472992224226745"/>
          <c:h val="0.69710384566452943"/>
        </c:manualLayout>
      </c:layout>
      <c:bar3DChart>
        <c:barDir val="col"/>
        <c:grouping val="clustered"/>
        <c:ser>
          <c:idx val="1"/>
          <c:order val="0"/>
          <c:tx>
            <c:strRef>
              <c:f>Sheet1!$A$2</c:f>
              <c:strCache>
                <c:ptCount val="1"/>
                <c:pt idx="0">
                  <c:v>Бюджет поселения</c:v>
                </c:pt>
              </c:strCache>
            </c:strRef>
          </c:tx>
          <c:spPr>
            <a:gradFill rotWithShape="0">
              <a:gsLst>
                <a:gs pos="37000">
                  <a:srgbClr val="990033"/>
                </a:gs>
                <a:gs pos="100000">
                  <a:srgbClr val="F79646">
                    <a:lumMod val="75000"/>
                  </a:srgbClr>
                </a:gs>
              </a:gsLst>
              <a:lin ang="18900000" scaled="1"/>
            </a:gradFill>
            <a:ln w="13534">
              <a:noFill/>
              <a:prstDash val="solid"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mtClean="0"/>
                      <a:t>13630,3</a:t>
                    </a:r>
                    <a:endParaRPr lang="en-US"/>
                  </a:p>
                </c:rich>
              </c:tx>
              <c:showVal val="1"/>
            </c:dLbl>
            <c:showVal val="1"/>
          </c:dLbls>
          <c:cat>
            <c:strRef>
              <c:f>Sheet1!$B$1:$E$1</c:f>
              <c:strCache>
                <c:ptCount val="4"/>
                <c:pt idx="1">
                  <c:v>2021 год</c:v>
                </c:pt>
                <c:pt idx="2">
                  <c:v>2022 год</c:v>
                </c:pt>
                <c:pt idx="3">
                  <c:v>2023год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1">
                  <c:v>8541</c:v>
                </c:pt>
                <c:pt idx="2">
                  <c:v>8467</c:v>
                </c:pt>
                <c:pt idx="3">
                  <c:v>8312.2000000000007</c:v>
                </c:pt>
              </c:numCache>
            </c:numRef>
          </c:val>
        </c:ser>
        <c:ser>
          <c:idx val="2"/>
          <c:order val="1"/>
          <c:tx>
            <c:strRef>
              <c:f>Sheet1!$A$3</c:f>
              <c:strCache>
                <c:ptCount val="1"/>
              </c:strCache>
            </c:strRef>
          </c:tx>
          <c:spPr>
            <a:gradFill rotWithShape="0">
              <a:gsLst>
                <a:gs pos="0">
                  <a:srgbClr val="FFFF00"/>
                </a:gs>
                <a:gs pos="100000">
                  <a:srgbClr val="FFFF00">
                    <a:gamma/>
                    <a:tint val="63529"/>
                    <a:invGamma/>
                  </a:srgbClr>
                </a:gs>
              </a:gsLst>
              <a:path path="rect">
                <a:fillToRect r="100000" b="100000"/>
              </a:path>
            </a:gradFill>
            <a:ln w="13534">
              <a:noFill/>
              <a:prstDash val="solid"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cat>
            <c:strRef>
              <c:f>Sheet1!$B$1:$E$1</c:f>
              <c:strCache>
                <c:ptCount val="4"/>
                <c:pt idx="1">
                  <c:v>2021 год</c:v>
                </c:pt>
                <c:pt idx="2">
                  <c:v>2022 год</c:v>
                </c:pt>
                <c:pt idx="3">
                  <c:v>2023год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</c:numCache>
            </c:numRef>
          </c:val>
        </c:ser>
        <c:shape val="cylinder"/>
        <c:axId val="141025664"/>
        <c:axId val="141027200"/>
        <c:axId val="0"/>
      </c:bar3DChart>
      <c:catAx>
        <c:axId val="141025664"/>
        <c:scaling>
          <c:orientation val="minMax"/>
        </c:scaling>
        <c:axPos val="b"/>
        <c:numFmt formatCode="General" sourceLinked="1"/>
        <c:tickLblPos val="nextTo"/>
        <c:spPr>
          <a:ln w="338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85" b="1" i="0" u="none" strike="noStrike" baseline="0">
                <a:solidFill>
                  <a:srgbClr val="0033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41027200"/>
        <c:crosses val="autoZero"/>
        <c:auto val="1"/>
        <c:lblAlgn val="ctr"/>
        <c:lblOffset val="100"/>
        <c:tickLblSkip val="1"/>
        <c:tickMarkSkip val="1"/>
      </c:catAx>
      <c:valAx>
        <c:axId val="141027200"/>
        <c:scaling>
          <c:orientation val="minMax"/>
        </c:scaling>
        <c:axPos val="l"/>
        <c:numFmt formatCode="General" sourceLinked="0"/>
        <c:tickLblPos val="nextTo"/>
        <c:spPr>
          <a:ln w="3383" cmpd="dbl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92" b="0" i="0" u="none" strike="noStrike" baseline="0">
                <a:solidFill>
                  <a:schemeClr val="tx2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41025664"/>
        <c:crosses val="autoZero"/>
        <c:crossBetween val="between"/>
      </c:valAx>
    </c:plotArea>
    <c:legend>
      <c:legendPos val="b"/>
      <c:legendEntry>
        <c:idx val="0"/>
        <c:delete val="1"/>
      </c:legendEntry>
      <c:layout>
        <c:manualLayout>
          <c:xMode val="edge"/>
          <c:yMode val="edge"/>
          <c:x val="0.21690309628893994"/>
          <c:y val="0.86919359330998869"/>
          <c:w val="2.3204696866028572E-2"/>
          <c:h val="5.7703879706073533E-2"/>
        </c:manualLayout>
      </c:layout>
      <c:spPr>
        <a:noFill/>
        <a:ln w="3383">
          <a:noFill/>
          <a:prstDash val="solid"/>
        </a:ln>
      </c:spPr>
      <c:txPr>
        <a:bodyPr/>
        <a:lstStyle/>
        <a:p>
          <a:pPr>
            <a:defRPr sz="1369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99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perspective val="20"/>
    </c:view3D>
    <c:floor>
      <c:spPr>
        <a:solidFill>
          <a:schemeClr val="bg1">
            <a:lumMod val="85000"/>
          </a:schemeClr>
        </a:solidFill>
      </c:spPr>
    </c:floor>
    <c:plotArea>
      <c:layout>
        <c:manualLayout>
          <c:layoutTarget val="inner"/>
          <c:xMode val="edge"/>
          <c:yMode val="edge"/>
          <c:x val="8.5364529369788208E-2"/>
          <c:y val="0.10617521312038072"/>
          <c:w val="0.94860181539810373"/>
          <c:h val="0.78081754877119558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2012 год</c:v>
                </c:pt>
              </c:strCache>
            </c:strRef>
          </c:tx>
          <c:spPr>
            <a:solidFill>
              <a:srgbClr val="FFC000"/>
            </a:solidFill>
          </c:spPr>
          <c:dPt>
            <c:idx val="0"/>
            <c:spPr>
              <a:solidFill>
                <a:srgbClr val="92D050"/>
              </a:solidFill>
            </c:spPr>
          </c:dPt>
          <c:dPt>
            <c:idx val="1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Lbls>
            <c:dLbl>
              <c:idx val="0"/>
              <c:layout>
                <c:manualLayout>
                  <c:x val="1.3322725284339778E-2"/>
                  <c:y val="-1.9151462052018845E-2"/>
                </c:manualLayout>
              </c:layout>
              <c:tx>
                <c:rich>
                  <a:bodyPr/>
                  <a:lstStyle/>
                  <a:p>
                    <a:r>
                      <a:rPr lang="ru-RU" sz="2000" dirty="0" smtClean="0">
                        <a:latin typeface="+mj-lt"/>
                      </a:rPr>
                      <a:t>212,8</a:t>
                    </a:r>
                  </a:p>
                </c:rich>
              </c:tx>
              <c:showVal val="1"/>
            </c:dLbl>
            <c:dLbl>
              <c:idx val="1"/>
              <c:layout>
                <c:manualLayout>
                  <c:x val="8.1328740157480747E-3"/>
                  <c:y val="-4.069685686054003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235,1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2.4707895888014673E-2"/>
                  <c:y val="-3.5908991347535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116,1</a:t>
                    </a:r>
                  </a:p>
                  <a:p>
                    <a:endParaRPr lang="en-US" dirty="0"/>
                  </a:p>
                </c:rich>
              </c:tx>
              <c:showVal val="1"/>
            </c:dLbl>
            <c:dLbl>
              <c:idx val="3"/>
              <c:tx>
                <c:rich>
                  <a:bodyPr/>
                  <a:lstStyle/>
                  <a:p>
                    <a:r>
                      <a:rPr lang="ru-RU" dirty="0" smtClean="0"/>
                      <a:t>116,1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2000">
                    <a:latin typeface="+mj-lt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2014год</c:v>
                </c:pt>
                <c:pt idx="1">
                  <c:v>2015 год</c:v>
                </c:pt>
                <c:pt idx="2">
                  <c:v>2016год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212.8</c:v>
                </c:pt>
                <c:pt idx="1">
                  <c:v>235.1</c:v>
                </c:pt>
                <c:pt idx="2">
                  <c:v>116.1</c:v>
                </c:pt>
              </c:numCache>
            </c:numRef>
          </c:val>
        </c:ser>
        <c:shape val="cylinder"/>
        <c:axId val="133300992"/>
        <c:axId val="133426560"/>
        <c:axId val="0"/>
      </c:bar3DChart>
      <c:catAx>
        <c:axId val="13330099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33426560"/>
        <c:crosses val="autoZero"/>
        <c:auto val="1"/>
        <c:lblAlgn val="ctr"/>
        <c:lblOffset val="100"/>
      </c:catAx>
      <c:valAx>
        <c:axId val="133426560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800">
                    <a:latin typeface="Arial Cyr" pitchFamily="34" charset="0"/>
                    <a:cs typeface="Arial Cyr" pitchFamily="34" charset="0"/>
                  </a:defRPr>
                </a:pPr>
                <a:r>
                  <a:rPr lang="ru-RU" sz="1800" dirty="0" smtClean="0">
                    <a:latin typeface="Arial Cyr" pitchFamily="34" charset="0"/>
                    <a:cs typeface="Arial Cyr" pitchFamily="34" charset="0"/>
                  </a:rPr>
                  <a:t>тыс. рублей</a:t>
                </a:r>
                <a:endParaRPr lang="ru-RU" sz="1800" dirty="0">
                  <a:latin typeface="Arial Cyr" pitchFamily="34" charset="0"/>
                  <a:cs typeface="Arial Cyr" pitchFamily="34" charset="0"/>
                </a:endParaRPr>
              </a:p>
            </c:rich>
          </c:tx>
          <c:layout>
            <c:manualLayout>
              <c:xMode val="edge"/>
              <c:yMode val="edge"/>
              <c:x val="4.1283355205599247E-2"/>
              <c:y val="0.39478269688024459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33300992"/>
        <c:crosses val="autoZero"/>
        <c:crossBetween val="between"/>
      </c:valAx>
      <c:spPr>
        <a:blipFill>
          <a:blip xmlns:r="http://schemas.openxmlformats.org/officeDocument/2006/relationships" r:embed="rId1"/>
          <a:tile tx="0" ty="0" sx="100000" sy="100000" flip="none" algn="tl"/>
        </a:blipFill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  <c:userShapes r:id="rId3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perspective val="20"/>
    </c:view3D>
    <c:floor>
      <c:spPr>
        <a:solidFill>
          <a:schemeClr val="bg1">
            <a:lumMod val="85000"/>
          </a:schemeClr>
        </a:solidFill>
      </c:spPr>
    </c:floor>
    <c:plotArea>
      <c:layout>
        <c:manualLayout>
          <c:layoutTarget val="inner"/>
          <c:xMode val="edge"/>
          <c:yMode val="edge"/>
          <c:x val="8.5364529369788208E-2"/>
          <c:y val="0.10617521312038072"/>
          <c:w val="0.94860181539810395"/>
          <c:h val="0.78081754877119558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2012 год</c:v>
                </c:pt>
              </c:strCache>
            </c:strRef>
          </c:tx>
          <c:spPr>
            <a:solidFill>
              <a:srgbClr val="FFC000"/>
            </a:solidFill>
          </c:spPr>
          <c:dPt>
            <c:idx val="0"/>
            <c:spPr>
              <a:solidFill>
                <a:srgbClr val="92D050"/>
              </a:solidFill>
            </c:spPr>
          </c:dPt>
          <c:dPt>
            <c:idx val="1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Lbls>
            <c:dLbl>
              <c:idx val="0"/>
              <c:layout>
                <c:manualLayout>
                  <c:x val="1.3322725284339783E-2"/>
                  <c:y val="-1.9151462052018845E-2"/>
                </c:manualLayout>
              </c:layout>
              <c:tx>
                <c:rich>
                  <a:bodyPr/>
                  <a:lstStyle/>
                  <a:p>
                    <a:r>
                      <a:rPr lang="ru-RU" sz="2000" dirty="0" smtClean="0">
                        <a:latin typeface="+mj-lt"/>
                      </a:rPr>
                      <a:t>212,8</a:t>
                    </a:r>
                  </a:p>
                </c:rich>
              </c:tx>
              <c:showVal val="1"/>
            </c:dLbl>
            <c:dLbl>
              <c:idx val="1"/>
              <c:layout>
                <c:manualLayout>
                  <c:x val="8.1328740157480747E-3"/>
                  <c:y val="-4.069685686054003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235,1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2.4707895888014683E-2"/>
                  <c:y val="-3.5908991347535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116,1</a:t>
                    </a:r>
                  </a:p>
                  <a:p>
                    <a:endParaRPr lang="en-US" dirty="0"/>
                  </a:p>
                </c:rich>
              </c:tx>
              <c:showVal val="1"/>
            </c:dLbl>
            <c:dLbl>
              <c:idx val="3"/>
              <c:tx>
                <c:rich>
                  <a:bodyPr/>
                  <a:lstStyle/>
                  <a:p>
                    <a:r>
                      <a:rPr lang="ru-RU" dirty="0" smtClean="0"/>
                      <a:t>116,1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2000">
                    <a:latin typeface="+mj-lt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2014год</c:v>
                </c:pt>
                <c:pt idx="1">
                  <c:v>2015 год</c:v>
                </c:pt>
                <c:pt idx="2">
                  <c:v>2016год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212.8</c:v>
                </c:pt>
                <c:pt idx="1">
                  <c:v>235.1</c:v>
                </c:pt>
                <c:pt idx="2">
                  <c:v>116.1</c:v>
                </c:pt>
              </c:numCache>
            </c:numRef>
          </c:val>
        </c:ser>
        <c:shape val="cylinder"/>
        <c:axId val="137975296"/>
        <c:axId val="138543104"/>
        <c:axId val="0"/>
      </c:bar3DChart>
      <c:catAx>
        <c:axId val="13797529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38543104"/>
        <c:crosses val="autoZero"/>
        <c:auto val="1"/>
        <c:lblAlgn val="ctr"/>
        <c:lblOffset val="100"/>
      </c:catAx>
      <c:valAx>
        <c:axId val="138543104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800">
                    <a:latin typeface="Arial Cyr" pitchFamily="34" charset="0"/>
                    <a:cs typeface="Arial Cyr" pitchFamily="34" charset="0"/>
                  </a:defRPr>
                </a:pPr>
                <a:r>
                  <a:rPr lang="ru-RU" sz="1800" dirty="0" smtClean="0">
                    <a:latin typeface="Arial Cyr" pitchFamily="34" charset="0"/>
                    <a:cs typeface="Arial Cyr" pitchFamily="34" charset="0"/>
                  </a:rPr>
                  <a:t>тыс. рублей</a:t>
                </a:r>
                <a:endParaRPr lang="ru-RU" sz="1800" dirty="0">
                  <a:latin typeface="Arial Cyr" pitchFamily="34" charset="0"/>
                  <a:cs typeface="Arial Cyr" pitchFamily="34" charset="0"/>
                </a:endParaRPr>
              </a:p>
            </c:rich>
          </c:tx>
          <c:layout>
            <c:manualLayout>
              <c:xMode val="edge"/>
              <c:yMode val="edge"/>
              <c:x val="4.1283355205599247E-2"/>
              <c:y val="0.39478269688024475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37975296"/>
        <c:crosses val="autoZero"/>
        <c:crossBetween val="between"/>
      </c:valAx>
      <c:spPr>
        <a:blipFill>
          <a:blip xmlns:r="http://schemas.openxmlformats.org/officeDocument/2006/relationships" r:embed="rId1"/>
          <a:tile tx="0" ty="0" sx="100000" sy="100000" flip="none" algn="tl"/>
        </a:blipFill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  <c:userShapes r:id="rId3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perspective val="20"/>
    </c:view3D>
    <c:floor>
      <c:spPr>
        <a:solidFill>
          <a:schemeClr val="bg1">
            <a:lumMod val="85000"/>
          </a:schemeClr>
        </a:solidFill>
      </c:spPr>
    </c:floor>
    <c:plotArea>
      <c:layout>
        <c:manualLayout>
          <c:layoutTarget val="inner"/>
          <c:xMode val="edge"/>
          <c:yMode val="edge"/>
          <c:x val="8.5364529369788208E-2"/>
          <c:y val="0.10617521312038072"/>
          <c:w val="0.94860181539810418"/>
          <c:h val="0.78081754877119558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2012 год</c:v>
                </c:pt>
              </c:strCache>
            </c:strRef>
          </c:tx>
          <c:spPr>
            <a:solidFill>
              <a:srgbClr val="FFC000"/>
            </a:solidFill>
          </c:spPr>
          <c:dPt>
            <c:idx val="0"/>
            <c:spPr>
              <a:solidFill>
                <a:srgbClr val="92D050"/>
              </a:solidFill>
            </c:spPr>
          </c:dPt>
          <c:dPt>
            <c:idx val="1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Lbls>
            <c:dLbl>
              <c:idx val="0"/>
              <c:layout>
                <c:manualLayout>
                  <c:x val="1.3322725284339787E-2"/>
                  <c:y val="-1.9151462052018845E-2"/>
                </c:manualLayout>
              </c:layout>
              <c:tx>
                <c:rich>
                  <a:bodyPr/>
                  <a:lstStyle/>
                  <a:p>
                    <a:r>
                      <a:rPr lang="ru-RU" sz="2000" dirty="0" smtClean="0">
                        <a:latin typeface="+mj-lt"/>
                      </a:rPr>
                      <a:t>212,8</a:t>
                    </a:r>
                  </a:p>
                </c:rich>
              </c:tx>
              <c:showVal val="1"/>
            </c:dLbl>
            <c:dLbl>
              <c:idx val="1"/>
              <c:layout>
                <c:manualLayout>
                  <c:x val="8.1328740157480747E-3"/>
                  <c:y val="-4.069685686054003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235,1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2.470789588801469E-2"/>
                  <c:y val="-3.5908991347535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116,1</a:t>
                    </a:r>
                  </a:p>
                  <a:p>
                    <a:endParaRPr lang="en-US" dirty="0"/>
                  </a:p>
                </c:rich>
              </c:tx>
              <c:showVal val="1"/>
            </c:dLbl>
            <c:dLbl>
              <c:idx val="3"/>
              <c:tx>
                <c:rich>
                  <a:bodyPr/>
                  <a:lstStyle/>
                  <a:p>
                    <a:r>
                      <a:rPr lang="ru-RU" dirty="0" smtClean="0"/>
                      <a:t>116,1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2000">
                    <a:latin typeface="+mj-lt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2014год</c:v>
                </c:pt>
                <c:pt idx="1">
                  <c:v>2015 год</c:v>
                </c:pt>
                <c:pt idx="2">
                  <c:v>2016год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212.8</c:v>
                </c:pt>
                <c:pt idx="1">
                  <c:v>235.1</c:v>
                </c:pt>
                <c:pt idx="2">
                  <c:v>116.1</c:v>
                </c:pt>
              </c:numCache>
            </c:numRef>
          </c:val>
        </c:ser>
        <c:shape val="cylinder"/>
        <c:axId val="151367040"/>
        <c:axId val="155853184"/>
        <c:axId val="0"/>
      </c:bar3DChart>
      <c:catAx>
        <c:axId val="15136704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55853184"/>
        <c:crosses val="autoZero"/>
        <c:auto val="1"/>
        <c:lblAlgn val="ctr"/>
        <c:lblOffset val="100"/>
      </c:catAx>
      <c:valAx>
        <c:axId val="155853184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800">
                    <a:latin typeface="Arial Cyr" pitchFamily="34" charset="0"/>
                    <a:cs typeface="Arial Cyr" pitchFamily="34" charset="0"/>
                  </a:defRPr>
                </a:pPr>
                <a:r>
                  <a:rPr lang="ru-RU" sz="1800" dirty="0" smtClean="0">
                    <a:latin typeface="Arial Cyr" pitchFamily="34" charset="0"/>
                    <a:cs typeface="Arial Cyr" pitchFamily="34" charset="0"/>
                  </a:rPr>
                  <a:t>тыс. рублей</a:t>
                </a:r>
                <a:endParaRPr lang="ru-RU" sz="1800" dirty="0">
                  <a:latin typeface="Arial Cyr" pitchFamily="34" charset="0"/>
                  <a:cs typeface="Arial Cyr" pitchFamily="34" charset="0"/>
                </a:endParaRPr>
              </a:p>
            </c:rich>
          </c:tx>
          <c:layout>
            <c:manualLayout>
              <c:xMode val="edge"/>
              <c:yMode val="edge"/>
              <c:x val="4.1283355205599247E-2"/>
              <c:y val="0.39478269688024492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51367040"/>
        <c:crosses val="autoZero"/>
        <c:crossBetween val="between"/>
      </c:valAx>
      <c:spPr>
        <a:blipFill>
          <a:blip xmlns:r="http://schemas.openxmlformats.org/officeDocument/2006/relationships" r:embed="rId1"/>
          <a:tile tx="0" ty="0" sx="100000" sy="100000" flip="none" algn="tl"/>
        </a:blipFill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  <c:userShapes r:id="rId3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perspective val="20"/>
    </c:view3D>
    <c:floor>
      <c:spPr>
        <a:solidFill>
          <a:schemeClr val="bg1">
            <a:lumMod val="85000"/>
          </a:schemeClr>
        </a:solidFill>
      </c:spPr>
    </c:floor>
    <c:plotArea>
      <c:layout>
        <c:manualLayout>
          <c:layoutTarget val="inner"/>
          <c:xMode val="edge"/>
          <c:yMode val="edge"/>
          <c:x val="7.8819263906029183E-2"/>
          <c:y val="3.40098006370982E-2"/>
          <c:w val="0.94860181539810451"/>
          <c:h val="0.78081754877119558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FFC000"/>
            </a:solidFill>
          </c:spPr>
          <c:dPt>
            <c:idx val="0"/>
            <c:spPr>
              <a:solidFill>
                <a:srgbClr val="92D050"/>
              </a:solidFill>
            </c:spPr>
          </c:dPt>
          <c:dPt>
            <c:idx val="1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Lbls>
            <c:dLbl>
              <c:idx val="0"/>
              <c:layout>
                <c:manualLayout>
                  <c:x val="2.6128844634991277E-3"/>
                  <c:y val="7.0717280062523678E-3"/>
                </c:manualLayout>
              </c:layout>
              <c:tx>
                <c:rich>
                  <a:bodyPr/>
                  <a:lstStyle/>
                  <a:p>
                    <a:r>
                      <a:rPr lang="ru-RU" sz="2000" dirty="0" smtClean="0">
                        <a:latin typeface="+mj-lt"/>
                      </a:rPr>
                      <a:t>304,8</a:t>
                    </a:r>
                    <a:endParaRPr lang="ru-RU" sz="2000" dirty="0" smtClean="0">
                      <a:latin typeface="+mj-lt"/>
                    </a:endParaRPr>
                  </a:p>
                </c:rich>
              </c:tx>
              <c:showVal val="1"/>
            </c:dLbl>
            <c:dLbl>
              <c:idx val="1"/>
              <c:layout>
                <c:manualLayout>
                  <c:x val="8.1328740157480747E-3"/>
                  <c:y val="-4.069685686054003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264,8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2.4707895888014697E-2"/>
                  <c:y val="-3.5908991347535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264,8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tx>
                <c:rich>
                  <a:bodyPr/>
                  <a:lstStyle/>
                  <a:p>
                    <a:r>
                      <a:rPr lang="ru-RU" dirty="0" smtClean="0"/>
                      <a:t>116,1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2000">
                    <a:latin typeface="+mj-lt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2021год</c:v>
                </c:pt>
                <c:pt idx="1">
                  <c:v>2022год</c:v>
                </c:pt>
                <c:pt idx="2">
                  <c:v>2022год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304.8</c:v>
                </c:pt>
                <c:pt idx="1">
                  <c:v>264.8</c:v>
                </c:pt>
                <c:pt idx="2">
                  <c:v>264.8</c:v>
                </c:pt>
              </c:numCache>
            </c:numRef>
          </c:val>
        </c:ser>
        <c:shape val="cylinder"/>
        <c:axId val="156710016"/>
        <c:axId val="156711552"/>
        <c:axId val="0"/>
      </c:bar3DChart>
      <c:catAx>
        <c:axId val="15671001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56711552"/>
        <c:crosses val="autoZero"/>
        <c:auto val="1"/>
        <c:lblAlgn val="ctr"/>
        <c:lblOffset val="100"/>
      </c:catAx>
      <c:valAx>
        <c:axId val="156711552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800">
                    <a:latin typeface="Arial Cyr" pitchFamily="34" charset="0"/>
                    <a:cs typeface="Arial Cyr" pitchFamily="34" charset="0"/>
                  </a:defRPr>
                </a:pPr>
                <a:r>
                  <a:rPr lang="ru-RU" sz="1800" dirty="0" smtClean="0">
                    <a:latin typeface="Arial Cyr" pitchFamily="34" charset="0"/>
                    <a:cs typeface="Arial Cyr" pitchFamily="34" charset="0"/>
                  </a:rPr>
                  <a:t>тыс. рублей</a:t>
                </a:r>
                <a:endParaRPr lang="ru-RU" sz="1800" dirty="0">
                  <a:latin typeface="Arial Cyr" pitchFamily="34" charset="0"/>
                  <a:cs typeface="Arial Cyr" pitchFamily="34" charset="0"/>
                </a:endParaRPr>
              </a:p>
            </c:rich>
          </c:tx>
          <c:layout>
            <c:manualLayout>
              <c:xMode val="edge"/>
              <c:yMode val="edge"/>
              <c:x val="4.1283355205599247E-2"/>
              <c:y val="0.39478269688024503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56710016"/>
        <c:crosses val="autoZero"/>
        <c:crossBetween val="between"/>
      </c:valAx>
      <c:spPr>
        <a:blipFill>
          <a:blip xmlns:r="http://schemas.openxmlformats.org/officeDocument/2006/relationships" r:embed="rId1"/>
          <a:tile tx="0" ty="0" sx="100000" sy="100000" flip="none" algn="tl"/>
        </a:blipFill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  <c:userShapes r:id="rId3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20"/>
      <c:rotY val="30"/>
      <c:depthPercent val="110"/>
      <c:rAngAx val="1"/>
    </c:view3D>
    <c:floor>
      <c:spPr>
        <a:solidFill>
          <a:srgbClr val="4F81BD">
            <a:alpha val="38000"/>
          </a:srgbClr>
        </a:solidFill>
      </c:spPr>
    </c:floor>
    <c:plotArea>
      <c:layout>
        <c:manualLayout>
          <c:layoutTarget val="inner"/>
          <c:xMode val="edge"/>
          <c:yMode val="edge"/>
          <c:x val="5.2896131039177903E-2"/>
          <c:y val="3.7463027457497286E-2"/>
          <c:w val="0.71675332205151865"/>
          <c:h val="0.87028373658965463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всего, тыс. рублей</c:v>
                </c:pt>
              </c:strCache>
            </c:strRef>
          </c:tx>
          <c:dLbls>
            <c:dLbl>
              <c:idx val="0"/>
              <c:layout>
                <c:manualLayout>
                  <c:x val="1.7231460576589093E-2"/>
                  <c:y val="-0.29394882050142584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5749,1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3.4956675889671295E-2"/>
                  <c:y val="-0.30081737551046855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2512,2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3.2642578310019578E-2"/>
                  <c:y val="-0.2902034454084226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2847,8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3.7163092258991441E-2"/>
                  <c:y val="-0.2573878575781142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2454,2</a:t>
                    </a:r>
                    <a:endParaRPr lang="en-US" dirty="0"/>
                  </a:p>
                </c:rich>
              </c:tx>
              <c:showVal val="1"/>
            </c:dLbl>
            <c:numFmt formatCode="#,##0.0" sourceLinked="0"/>
            <c:txPr>
              <a:bodyPr/>
              <a:lstStyle/>
              <a:p>
                <a:pPr>
                  <a:defRPr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1">
                  <c:v>2021 год</c:v>
                </c:pt>
                <c:pt idx="2">
                  <c:v>2022год</c:v>
                </c:pt>
                <c:pt idx="3">
                  <c:v>2023год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1">
                  <c:v>2512.1999999999998</c:v>
                </c:pt>
                <c:pt idx="2">
                  <c:v>2847.8</c:v>
                </c:pt>
                <c:pt idx="3">
                  <c:v>8865</c:v>
                </c:pt>
              </c:numCache>
            </c:numRef>
          </c:val>
        </c:ser>
        <c:shape val="box"/>
        <c:axId val="156634496"/>
        <c:axId val="157224960"/>
        <c:axId val="0"/>
      </c:bar3DChart>
      <c:catAx>
        <c:axId val="156634496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 b="1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57224960"/>
        <c:crosses val="autoZero"/>
        <c:auto val="1"/>
        <c:lblAlgn val="ctr"/>
        <c:lblOffset val="100"/>
      </c:catAx>
      <c:valAx>
        <c:axId val="157224960"/>
        <c:scaling>
          <c:orientation val="minMax"/>
          <c:max val="17000"/>
        </c:scaling>
        <c:axPos val="l"/>
        <c:numFmt formatCode="#,##0" sourceLinked="0"/>
        <c:tickLblPos val="nextTo"/>
        <c:txPr>
          <a:bodyPr/>
          <a:lstStyle/>
          <a:p>
            <a:pPr>
              <a:defRPr sz="1600" b="1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56634496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perspective val="20"/>
    </c:view3D>
    <c:floor>
      <c:spPr>
        <a:solidFill>
          <a:schemeClr val="bg1">
            <a:lumMod val="85000"/>
          </a:schemeClr>
        </a:solidFill>
      </c:spPr>
    </c:floor>
    <c:plotArea>
      <c:layout>
        <c:manualLayout>
          <c:layoutTarget val="inner"/>
          <c:xMode val="edge"/>
          <c:yMode val="edge"/>
          <c:x val="6.9834115575404976E-2"/>
          <c:y val="3.6078178856861612E-2"/>
          <c:w val="0.94860181539810395"/>
          <c:h val="0.80285112169115269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FFC000"/>
            </a:solidFill>
          </c:spPr>
          <c:dPt>
            <c:idx val="0"/>
            <c:spPr>
              <a:solidFill>
                <a:srgbClr val="92D050"/>
              </a:solidFill>
            </c:spPr>
          </c:dPt>
          <c:dPt>
            <c:idx val="1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cat>
            <c:numRef>
              <c:f>Лист1!$A$2:$A$5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206.7</c:v>
                </c:pt>
                <c:pt idx="1">
                  <c:v>310</c:v>
                </c:pt>
                <c:pt idx="2">
                  <c:v>300</c:v>
                </c:pt>
                <c:pt idx="3">
                  <c:v>300</c:v>
                </c:pt>
              </c:numCache>
            </c:numRef>
          </c:val>
        </c:ser>
        <c:shape val="cylinder"/>
        <c:axId val="145717504"/>
        <c:axId val="145719296"/>
        <c:axId val="0"/>
      </c:bar3DChart>
      <c:catAx>
        <c:axId val="14571750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45719296"/>
        <c:crosses val="autoZero"/>
        <c:auto val="1"/>
        <c:lblAlgn val="ctr"/>
        <c:lblOffset val="100"/>
      </c:catAx>
      <c:valAx>
        <c:axId val="145719296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800">
                    <a:latin typeface="Arial Cyr" pitchFamily="34" charset="0"/>
                    <a:cs typeface="Arial Cyr" pitchFamily="34" charset="0"/>
                  </a:defRPr>
                </a:pPr>
                <a:r>
                  <a:rPr lang="ru-RU" sz="1800" dirty="0" smtClean="0">
                    <a:latin typeface="Arial Cyr" pitchFamily="34" charset="0"/>
                    <a:cs typeface="Arial Cyr" pitchFamily="34" charset="0"/>
                  </a:rPr>
                  <a:t>тыс. рублей</a:t>
                </a:r>
                <a:endParaRPr lang="ru-RU" sz="1800" dirty="0">
                  <a:latin typeface="Arial Cyr" pitchFamily="34" charset="0"/>
                  <a:cs typeface="Arial Cyr" pitchFamily="34" charset="0"/>
                </a:endParaRPr>
              </a:p>
            </c:rich>
          </c:tx>
          <c:layout>
            <c:manualLayout>
              <c:xMode val="edge"/>
              <c:yMode val="edge"/>
              <c:x val="4.1283355205599247E-2"/>
              <c:y val="0.39478269688024475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45717504"/>
        <c:crosses val="autoZero"/>
        <c:crossBetween val="between"/>
      </c:valAx>
      <c:spPr>
        <a:blipFill>
          <a:blip xmlns:r="http://schemas.openxmlformats.org/officeDocument/2006/relationships" r:embed="rId1"/>
          <a:tile tx="0" ty="0" sx="100000" sy="100000" flip="none" algn="tl"/>
        </a:blipFill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kumimoji="0" lang="ru-RU" sz="2000" kern="1200" dirty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ea typeface="+mj-ea"/>
                <a:cs typeface="+mj-cs"/>
              </a:rPr>
              <a:t>Динамика поступлений налога на доходы физических лиц в части </a:t>
            </a:r>
            <a:r>
              <a:rPr kumimoji="0" lang="ru-RU" sz="2000" kern="1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ea typeface="+mj-ea"/>
                <a:cs typeface="+mj-cs"/>
              </a:rPr>
              <a:t> проекта бюджета </a:t>
            </a:r>
            <a:r>
              <a:rPr kumimoji="0" lang="ru-RU" sz="2000" kern="12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ea typeface="+mj-ea"/>
                <a:cs typeface="+mj-cs"/>
              </a:rPr>
              <a:t>Меркуловского</a:t>
            </a:r>
            <a:r>
              <a:rPr kumimoji="0" lang="ru-RU" sz="2000" kern="1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ea typeface="+mj-ea"/>
                <a:cs typeface="+mj-cs"/>
              </a:rPr>
              <a:t> сельского поселения Шолоховского района</a:t>
            </a:r>
            <a:endParaRPr kumimoji="0" lang="ru-RU" sz="2000" kern="1200" dirty="0">
              <a:solidFill>
                <a:srgbClr val="0070C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+mj-lt"/>
              <a:ea typeface="+mj-ea"/>
              <a:cs typeface="+mj-cs"/>
            </a:endParaRPr>
          </a:p>
        </c:rich>
      </c:tx>
      <c:layout>
        <c:manualLayout>
          <c:xMode val="edge"/>
          <c:yMode val="edge"/>
          <c:x val="0.1526719160104987"/>
          <c:y val="7.8125E-2"/>
        </c:manualLayout>
      </c:layout>
    </c:title>
    <c:view3D>
      <c:rotX val="20"/>
      <c:rotY val="0"/>
      <c:perspective val="60"/>
    </c:view3D>
    <c:plotArea>
      <c:layout>
        <c:manualLayout>
          <c:layoutTarget val="inner"/>
          <c:xMode val="edge"/>
          <c:yMode val="edge"/>
          <c:x val="0.20275462983148523"/>
          <c:y val="0.36682824803149638"/>
          <c:w val="0.72580889107612401"/>
          <c:h val="0.38644266732283489"/>
        </c:manualLayout>
      </c:layout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Динамика поступлений налога на доходы физических лиц в части бюджета Меркуловского сельского поселения Шолоховского  района</c:v>
                </c:pt>
              </c:strCache>
            </c:strRef>
          </c:tx>
          <c:cat>
            <c:strRef>
              <c:f>Лист1!$A$2:$A$5</c:f>
              <c:strCache>
                <c:ptCount val="4"/>
                <c:pt idx="1">
                  <c:v>План 2021 </c:v>
                </c:pt>
                <c:pt idx="2">
                  <c:v>План 2022 </c:v>
                </c:pt>
                <c:pt idx="3">
                  <c:v>план 2023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537.4</c:v>
                </c:pt>
                <c:pt idx="1">
                  <c:v>537.4</c:v>
                </c:pt>
                <c:pt idx="2">
                  <c:v>593.5</c:v>
                </c:pt>
                <c:pt idx="3">
                  <c:v>626.1</c:v>
                </c:pt>
              </c:numCache>
            </c:numRef>
          </c:val>
        </c:ser>
        <c:shape val="pyramid"/>
        <c:axId val="140808192"/>
        <c:axId val="140809728"/>
        <c:axId val="139582528"/>
      </c:bar3DChart>
      <c:catAx>
        <c:axId val="140808192"/>
        <c:scaling>
          <c:orientation val="minMax"/>
        </c:scaling>
        <c:axPos val="b"/>
        <c:tickLblPos val="nextTo"/>
        <c:crossAx val="140809728"/>
        <c:crosses val="autoZero"/>
        <c:auto val="1"/>
        <c:lblAlgn val="ctr"/>
        <c:lblOffset val="100"/>
      </c:catAx>
      <c:valAx>
        <c:axId val="140809728"/>
        <c:scaling>
          <c:orientation val="minMax"/>
        </c:scaling>
        <c:axPos val="l"/>
        <c:majorGridlines/>
        <c:numFmt formatCode="General" sourceLinked="1"/>
        <c:tickLblPos val="nextTo"/>
        <c:crossAx val="140808192"/>
        <c:crosses val="autoZero"/>
        <c:crossBetween val="between"/>
      </c:valAx>
      <c:serAx>
        <c:axId val="139582528"/>
        <c:scaling>
          <c:orientation val="minMax"/>
        </c:scaling>
        <c:axPos val="b"/>
        <c:tickLblPos val="nextTo"/>
        <c:crossAx val="140809728"/>
        <c:crosses val="autoZero"/>
      </c:serAx>
      <c:spPr>
        <a:noFill/>
        <a:ln w="25400">
          <a:noFill/>
        </a:ln>
      </c:spPr>
    </c:plotArea>
    <c:plotVisOnly val="1"/>
    <c:dispBlanksAs val="gap"/>
  </c:chart>
  <c:spPr>
    <a:blipFill>
      <a:blip xmlns:r="http://schemas.openxmlformats.org/officeDocument/2006/relationships" r:embed="rId1"/>
      <a:tile tx="0" ty="0" sx="100000" sy="100000" flip="none" algn="tl"/>
    </a:blipFill>
  </c:spPr>
  <c:txPr>
    <a:bodyPr/>
    <a:lstStyle/>
    <a:p>
      <a:pPr>
        <a:defRPr sz="1800"/>
      </a:pPr>
      <a:endParaRPr lang="ru-RU"/>
    </a:p>
  </c:txPr>
  <c:externalData r:id="rId2"/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AngAx val="1"/>
    </c:view3D>
    <c:floor>
      <c:spPr>
        <a:solidFill>
          <a:schemeClr val="bg1">
            <a:lumMod val="85000"/>
          </a:schemeClr>
        </a:solidFill>
      </c:spPr>
    </c:floor>
    <c:plotArea>
      <c:layout>
        <c:manualLayout>
          <c:layoutTarget val="inner"/>
          <c:xMode val="edge"/>
          <c:yMode val="edge"/>
          <c:x val="0.10910221284936594"/>
          <c:y val="6.2334686137801805E-2"/>
          <c:w val="0.91461164576650145"/>
          <c:h val="0.74781435360228365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rgbClr val="92D050"/>
            </a:solidFill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8220,3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-3.6218693954639961E-2"/>
                  <c:y val="-2.643171806167412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6941,1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5193,6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5616,6</a:t>
                    </a:r>
                    <a:endParaRPr lang="en-US" dirty="0"/>
                  </a:p>
                </c:rich>
              </c:tx>
              <c:showVal val="1"/>
            </c:dLbl>
            <c:delete val="1"/>
          </c:dLbls>
          <c:cat>
            <c:strRef>
              <c:f>Лист1!$A$2:$A$5</c:f>
              <c:strCache>
                <c:ptCount val="4"/>
                <c:pt idx="1">
                  <c:v>2021год</c:v>
                </c:pt>
                <c:pt idx="2">
                  <c:v>2022 год</c:v>
                </c:pt>
                <c:pt idx="3">
                  <c:v>2023год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1">
                  <c:v>5413.6</c:v>
                </c:pt>
                <c:pt idx="2">
                  <c:v>5283.8</c:v>
                </c:pt>
                <c:pt idx="3">
                  <c:v>8063.8</c:v>
                </c:pt>
              </c:numCache>
            </c:numRef>
          </c:val>
        </c:ser>
        <c:gapWidth val="155"/>
        <c:gapDepth val="201"/>
        <c:shape val="box"/>
        <c:axId val="137622656"/>
        <c:axId val="137624192"/>
        <c:axId val="0"/>
      </c:bar3DChart>
      <c:catAx>
        <c:axId val="137622656"/>
        <c:scaling>
          <c:orientation val="minMax"/>
        </c:scaling>
        <c:axPos val="b"/>
        <c:tickLblPos val="nextTo"/>
        <c:txPr>
          <a:bodyPr/>
          <a:lstStyle/>
          <a:p>
            <a:pPr>
              <a:defRPr sz="1900" b="1">
                <a:latin typeface="+mj-lt"/>
              </a:defRPr>
            </a:pPr>
            <a:endParaRPr lang="ru-RU"/>
          </a:p>
        </c:txPr>
        <c:crossAx val="137624192"/>
        <c:crosses val="autoZero"/>
        <c:auto val="1"/>
        <c:lblAlgn val="ctr"/>
        <c:lblOffset val="100"/>
      </c:catAx>
      <c:valAx>
        <c:axId val="137624192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>
                <a:latin typeface="+mj-lt"/>
              </a:defRPr>
            </a:pPr>
            <a:endParaRPr lang="ru-RU"/>
          </a:p>
        </c:txPr>
        <c:crossAx val="137622656"/>
        <c:crosses val="autoZero"/>
        <c:crossBetween val="between"/>
      </c:valAx>
      <c:spPr>
        <a:blipFill>
          <a:blip xmlns:r="http://schemas.openxmlformats.org/officeDocument/2006/relationships" r:embed="rId1"/>
          <a:tile tx="0" ty="0" sx="100000" sy="100000" flip="none" algn="tl"/>
        </a:blipFill>
      </c:spPr>
    </c:plotArea>
    <c:legend>
      <c:legendPos val="b"/>
      <c:layout>
        <c:manualLayout>
          <c:xMode val="edge"/>
          <c:yMode val="edge"/>
          <c:x val="5.3149476447061444E-2"/>
          <c:y val="0.92206273775249459"/>
          <c:w val="0.8999999504023366"/>
          <c:h val="7.500040468509718E-2"/>
        </c:manualLayout>
      </c:layout>
      <c:txPr>
        <a:bodyPr/>
        <a:lstStyle/>
        <a:p>
          <a:pPr>
            <a:defRPr sz="1700">
              <a:latin typeface="+mj-lt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perspective val="20"/>
    </c:view3D>
    <c:floor>
      <c:spPr>
        <a:solidFill>
          <a:schemeClr val="bg1">
            <a:lumMod val="85000"/>
          </a:schemeClr>
        </a:solidFill>
      </c:spPr>
    </c:floor>
    <c:plotArea>
      <c:layout>
        <c:manualLayout>
          <c:layoutTarget val="inner"/>
          <c:xMode val="edge"/>
          <c:yMode val="edge"/>
          <c:x val="5.1398184601924773E-2"/>
          <c:y val="0.10856485050738179"/>
          <c:w val="0.94860181539810262"/>
          <c:h val="0.78081754877119558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FFC000"/>
            </a:solidFill>
          </c:spPr>
          <c:dPt>
            <c:idx val="0"/>
            <c:spPr>
              <a:solidFill>
                <a:srgbClr val="92D050"/>
              </a:solidFill>
            </c:spPr>
          </c:dPt>
          <c:dPt>
            <c:idx val="1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Lbls>
            <c:dLbl>
              <c:idx val="0"/>
              <c:layout>
                <c:manualLayout>
                  <c:x val="1.3322725284339759E-2"/>
                  <c:y val="-1.9151462052018845E-2"/>
                </c:manualLayout>
              </c:layout>
              <c:tx>
                <c:rich>
                  <a:bodyPr/>
                  <a:lstStyle/>
                  <a:p>
                    <a:r>
                      <a:rPr lang="ru-RU" sz="2000" dirty="0" smtClean="0">
                        <a:latin typeface="+mj-lt"/>
                      </a:rPr>
                      <a:t>7351,3</a:t>
                    </a:r>
                  </a:p>
                </c:rich>
              </c:tx>
              <c:showVal val="1"/>
            </c:dLbl>
            <c:dLbl>
              <c:idx val="1"/>
              <c:layout>
                <c:manualLayout>
                  <c:x val="8.1328740157480747E-3"/>
                  <c:y val="-4.069685686054003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7332,4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2.4707895888014652E-2"/>
                  <c:y val="-3.5908991347535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7371,3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smtClean="0"/>
                      <a:t>7815,2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2000">
                    <a:latin typeface="+mj-lt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4"/>
                <c:pt idx="0">
                  <c:v>2020 год</c:v>
                </c:pt>
                <c:pt idx="1">
                  <c:v>2021год</c:v>
                </c:pt>
                <c:pt idx="2">
                  <c:v>2022 год</c:v>
                </c:pt>
                <c:pt idx="3">
                  <c:v>2023год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12827.1</c:v>
                </c:pt>
                <c:pt idx="1">
                  <c:v>10068.5</c:v>
                </c:pt>
                <c:pt idx="2">
                  <c:v>8376.7999999999847</c:v>
                </c:pt>
                <c:pt idx="3">
                  <c:v>8865</c:v>
                </c:pt>
              </c:numCache>
            </c:numRef>
          </c:val>
        </c:ser>
        <c:shape val="cylinder"/>
        <c:axId val="137881472"/>
        <c:axId val="137883008"/>
        <c:axId val="0"/>
      </c:bar3DChart>
      <c:catAx>
        <c:axId val="13788147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37883008"/>
        <c:crosses val="autoZero"/>
        <c:auto val="1"/>
        <c:lblAlgn val="ctr"/>
        <c:lblOffset val="100"/>
      </c:catAx>
      <c:valAx>
        <c:axId val="137883008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800">
                    <a:latin typeface="Arial Cyr" pitchFamily="34" charset="0"/>
                    <a:cs typeface="Arial Cyr" pitchFamily="34" charset="0"/>
                  </a:defRPr>
                </a:pPr>
                <a:r>
                  <a:rPr lang="ru-RU" sz="1800" dirty="0" smtClean="0">
                    <a:latin typeface="Arial Cyr" pitchFamily="34" charset="0"/>
                    <a:cs typeface="Arial Cyr" pitchFamily="34" charset="0"/>
                  </a:rPr>
                  <a:t>тыс. рублей</a:t>
                </a:r>
                <a:endParaRPr lang="ru-RU" sz="1800" dirty="0">
                  <a:latin typeface="Arial Cyr" pitchFamily="34" charset="0"/>
                  <a:cs typeface="Arial Cyr" pitchFamily="34" charset="0"/>
                </a:endParaRPr>
              </a:p>
            </c:rich>
          </c:tx>
          <c:layout>
            <c:manualLayout>
              <c:xMode val="edge"/>
              <c:yMode val="edge"/>
              <c:x val="4.1283355205599247E-2"/>
              <c:y val="0.39478269688024403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37881472"/>
        <c:crosses val="autoZero"/>
        <c:crossBetween val="between"/>
      </c:valAx>
      <c:spPr>
        <a:blipFill>
          <a:blip xmlns:r="http://schemas.openxmlformats.org/officeDocument/2006/relationships" r:embed="rId1"/>
          <a:tile tx="0" ty="0" sx="100000" sy="100000" flip="none" algn="tl"/>
        </a:blipFill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  <c:userShapes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perspective val="20"/>
    </c:view3D>
    <c:floor>
      <c:spPr>
        <a:solidFill>
          <a:schemeClr val="bg1">
            <a:lumMod val="85000"/>
          </a:schemeClr>
        </a:solidFill>
      </c:spPr>
    </c:floor>
    <c:plotArea>
      <c:layout>
        <c:manualLayout>
          <c:layoutTarget val="inner"/>
          <c:xMode val="edge"/>
          <c:yMode val="edge"/>
          <c:x val="5.1398184601924773E-2"/>
          <c:y val="0.10856485050738179"/>
          <c:w val="0.94860181539810284"/>
          <c:h val="0.78081754877119558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2012 год</c:v>
                </c:pt>
              </c:strCache>
            </c:strRef>
          </c:tx>
          <c:spPr>
            <a:solidFill>
              <a:srgbClr val="FFC000"/>
            </a:solidFill>
          </c:spPr>
          <c:dPt>
            <c:idx val="0"/>
            <c:spPr>
              <a:solidFill>
                <a:srgbClr val="92D050"/>
              </a:solidFill>
            </c:spPr>
          </c:dPt>
          <c:dPt>
            <c:idx val="1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Lbls>
            <c:dLbl>
              <c:idx val="0"/>
              <c:layout>
                <c:manualLayout>
                  <c:x val="1.3322725284339764E-2"/>
                  <c:y val="-1.9151462052018845E-2"/>
                </c:manualLayout>
              </c:layout>
              <c:tx>
                <c:rich>
                  <a:bodyPr/>
                  <a:lstStyle/>
                  <a:p>
                    <a:r>
                      <a:rPr lang="ru-RU" sz="2000" dirty="0" smtClean="0">
                        <a:latin typeface="+mj-lt"/>
                      </a:rPr>
                      <a:t>7351,3</a:t>
                    </a:r>
                  </a:p>
                </c:rich>
              </c:tx>
              <c:showVal val="1"/>
            </c:dLbl>
            <c:dLbl>
              <c:idx val="1"/>
              <c:layout>
                <c:manualLayout>
                  <c:x val="8.1328740157480747E-3"/>
                  <c:y val="-4.069685686054003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7332,4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2.4707895888014655E-2"/>
                  <c:y val="-3.5908991347535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7371,3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smtClean="0"/>
                      <a:t>7815,2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2000">
                    <a:latin typeface="+mj-lt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2013 год</c:v>
                </c:pt>
                <c:pt idx="1">
                  <c:v>2014год</c:v>
                </c:pt>
                <c:pt idx="2">
                  <c:v>2015 год</c:v>
                </c:pt>
                <c:pt idx="3">
                  <c:v>2016год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7351.3</c:v>
                </c:pt>
                <c:pt idx="1">
                  <c:v>7332.4</c:v>
                </c:pt>
                <c:pt idx="2">
                  <c:v>7371.3</c:v>
                </c:pt>
                <c:pt idx="3">
                  <c:v>7815.2</c:v>
                </c:pt>
              </c:numCache>
            </c:numRef>
          </c:val>
        </c:ser>
        <c:shape val="cylinder"/>
        <c:axId val="138053504"/>
        <c:axId val="138055040"/>
        <c:axId val="0"/>
      </c:bar3DChart>
      <c:catAx>
        <c:axId val="13805350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38055040"/>
        <c:crosses val="autoZero"/>
        <c:auto val="1"/>
        <c:lblAlgn val="ctr"/>
        <c:lblOffset val="100"/>
      </c:catAx>
      <c:valAx>
        <c:axId val="138055040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800">
                    <a:latin typeface="Arial Cyr" pitchFamily="34" charset="0"/>
                    <a:cs typeface="Arial Cyr" pitchFamily="34" charset="0"/>
                  </a:defRPr>
                </a:pPr>
                <a:r>
                  <a:rPr lang="ru-RU" sz="1800" dirty="0" smtClean="0">
                    <a:latin typeface="Arial Cyr" pitchFamily="34" charset="0"/>
                    <a:cs typeface="Arial Cyr" pitchFamily="34" charset="0"/>
                  </a:rPr>
                  <a:t>тыс. рублей</a:t>
                </a:r>
                <a:endParaRPr lang="ru-RU" sz="1800" dirty="0">
                  <a:latin typeface="Arial Cyr" pitchFamily="34" charset="0"/>
                  <a:cs typeface="Arial Cyr" pitchFamily="34" charset="0"/>
                </a:endParaRPr>
              </a:p>
            </c:rich>
          </c:tx>
          <c:layout>
            <c:manualLayout>
              <c:xMode val="edge"/>
              <c:yMode val="edge"/>
              <c:x val="4.1283355205599247E-2"/>
              <c:y val="0.3947826968802442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38053504"/>
        <c:crosses val="autoZero"/>
        <c:crossBetween val="between"/>
      </c:valAx>
      <c:spPr>
        <a:blipFill>
          <a:blip xmlns:r="http://schemas.openxmlformats.org/officeDocument/2006/relationships" r:embed="rId1"/>
          <a:tile tx="0" ty="0" sx="100000" sy="100000" flip="none" algn="tl"/>
        </a:blipFill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perspective val="20"/>
    </c:view3D>
    <c:floor>
      <c:spPr>
        <a:solidFill>
          <a:schemeClr val="bg1">
            <a:lumMod val="85000"/>
          </a:schemeClr>
        </a:solidFill>
      </c:spPr>
    </c:floor>
    <c:plotArea>
      <c:layout>
        <c:manualLayout>
          <c:layoutTarget val="inner"/>
          <c:xMode val="edge"/>
          <c:yMode val="edge"/>
          <c:x val="8.5364529369788208E-2"/>
          <c:y val="0.10617521312038072"/>
          <c:w val="0.94860181539810307"/>
          <c:h val="0.78081754877119558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2012 год</c:v>
                </c:pt>
              </c:strCache>
            </c:strRef>
          </c:tx>
          <c:spPr>
            <a:solidFill>
              <a:srgbClr val="FFC000"/>
            </a:solidFill>
          </c:spPr>
          <c:dPt>
            <c:idx val="0"/>
            <c:spPr>
              <a:solidFill>
                <a:srgbClr val="92D050"/>
              </a:solidFill>
            </c:spPr>
          </c:dPt>
          <c:dPt>
            <c:idx val="1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Lbls>
            <c:dLbl>
              <c:idx val="0"/>
              <c:layout>
                <c:manualLayout>
                  <c:x val="1.3322725284339769E-2"/>
                  <c:y val="-1.9151462052018845E-2"/>
                </c:manualLayout>
              </c:layout>
              <c:tx>
                <c:rich>
                  <a:bodyPr/>
                  <a:lstStyle/>
                  <a:p>
                    <a:r>
                      <a:rPr lang="ru-RU" sz="2000" dirty="0" smtClean="0">
                        <a:latin typeface="+mj-lt"/>
                      </a:rPr>
                      <a:t>7351,3</a:t>
                    </a:r>
                  </a:p>
                </c:rich>
              </c:tx>
              <c:showVal val="1"/>
            </c:dLbl>
            <c:dLbl>
              <c:idx val="1"/>
              <c:layout>
                <c:manualLayout>
                  <c:x val="8.1328740157480747E-3"/>
                  <c:y val="-4.069685686054003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7332,4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2.4707895888014659E-2"/>
                  <c:y val="-3.5908991347535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7371,3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smtClean="0"/>
                      <a:t>7815,2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2000">
                    <a:latin typeface="+mj-lt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2013 год</c:v>
                </c:pt>
                <c:pt idx="1">
                  <c:v>2014год</c:v>
                </c:pt>
                <c:pt idx="2">
                  <c:v>2015 год</c:v>
                </c:pt>
                <c:pt idx="3">
                  <c:v>2016год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7351.3</c:v>
                </c:pt>
                <c:pt idx="1">
                  <c:v>7332.4</c:v>
                </c:pt>
                <c:pt idx="2">
                  <c:v>7371.3</c:v>
                </c:pt>
                <c:pt idx="3">
                  <c:v>7815.2</c:v>
                </c:pt>
              </c:numCache>
            </c:numRef>
          </c:val>
        </c:ser>
        <c:shape val="cylinder"/>
        <c:axId val="138016256"/>
        <c:axId val="138017792"/>
        <c:axId val="0"/>
      </c:bar3DChart>
      <c:catAx>
        <c:axId val="13801625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38017792"/>
        <c:crosses val="autoZero"/>
        <c:auto val="1"/>
        <c:lblAlgn val="ctr"/>
        <c:lblOffset val="100"/>
      </c:catAx>
      <c:valAx>
        <c:axId val="138017792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800">
                    <a:latin typeface="Arial Cyr" pitchFamily="34" charset="0"/>
                    <a:cs typeface="Arial Cyr" pitchFamily="34" charset="0"/>
                  </a:defRPr>
                </a:pPr>
                <a:r>
                  <a:rPr lang="ru-RU" sz="1800" dirty="0" smtClean="0">
                    <a:latin typeface="Arial Cyr" pitchFamily="34" charset="0"/>
                    <a:cs typeface="Arial Cyr" pitchFamily="34" charset="0"/>
                  </a:rPr>
                  <a:t>тыс. рублей</a:t>
                </a:r>
                <a:endParaRPr lang="ru-RU" sz="1800" dirty="0">
                  <a:latin typeface="Arial Cyr" pitchFamily="34" charset="0"/>
                  <a:cs typeface="Arial Cyr" pitchFamily="34" charset="0"/>
                </a:endParaRPr>
              </a:p>
            </c:rich>
          </c:tx>
          <c:layout>
            <c:manualLayout>
              <c:xMode val="edge"/>
              <c:yMode val="edge"/>
              <c:x val="4.1283355205599247E-2"/>
              <c:y val="0.39478269688024437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38016256"/>
        <c:crosses val="autoZero"/>
        <c:crossBetween val="between"/>
      </c:valAx>
      <c:spPr>
        <a:blipFill>
          <a:blip xmlns:r="http://schemas.openxmlformats.org/officeDocument/2006/relationships" r:embed="rId1"/>
          <a:tile tx="0" ty="0" sx="100000" sy="100000" flip="none" algn="tl"/>
        </a:blipFill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  <c:userShapes r:id="rId3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perspective val="20"/>
    </c:view3D>
    <c:floor>
      <c:spPr>
        <a:solidFill>
          <a:schemeClr val="bg1">
            <a:lumMod val="85000"/>
          </a:schemeClr>
        </a:solidFill>
      </c:spPr>
    </c:floor>
    <c:plotArea>
      <c:layout>
        <c:manualLayout>
          <c:layoutTarget val="inner"/>
          <c:xMode val="edge"/>
          <c:yMode val="edge"/>
          <c:x val="9.9252793122148394E-2"/>
          <c:y val="0.10856485584433227"/>
          <c:w val="0.9486018153981034"/>
          <c:h val="0.78081754877119558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FFC000"/>
            </a:solidFill>
          </c:spPr>
          <c:dPt>
            <c:idx val="0"/>
            <c:spPr>
              <a:solidFill>
                <a:srgbClr val="92D050"/>
              </a:solidFill>
            </c:spPr>
          </c:dPt>
          <c:dPt>
            <c:idx val="1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mtClean="0"/>
                      <a:t>12827,1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8541,0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2.7748778725994573E-3"/>
                  <c:y val="-1.194821361975929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8467,0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1.3874389362997321E-3"/>
                  <c:y val="-7.1689281718555781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8312,2</a:t>
                    </a:r>
                    <a:endParaRPr lang="en-US" dirty="0"/>
                  </a:p>
                </c:rich>
              </c:tx>
              <c:showVal val="1"/>
            </c:dLbl>
            <c:showVal val="1"/>
          </c:dLbls>
          <c:cat>
            <c:strRef>
              <c:f>Лист1!$A$2:$A$5</c:f>
              <c:strCache>
                <c:ptCount val="4"/>
                <c:pt idx="1">
                  <c:v>2021год</c:v>
                </c:pt>
                <c:pt idx="2">
                  <c:v>2022 год</c:v>
                </c:pt>
                <c:pt idx="3">
                  <c:v>2023год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1">
                  <c:v>8541</c:v>
                </c:pt>
                <c:pt idx="2">
                  <c:v>8467</c:v>
                </c:pt>
                <c:pt idx="3">
                  <c:v>8312.2000000000007</c:v>
                </c:pt>
              </c:numCache>
            </c:numRef>
          </c:val>
        </c:ser>
        <c:shape val="cylinder"/>
        <c:axId val="138215424"/>
        <c:axId val="138216960"/>
        <c:axId val="0"/>
      </c:bar3DChart>
      <c:catAx>
        <c:axId val="13821542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38216960"/>
        <c:crosses val="autoZero"/>
        <c:auto val="1"/>
        <c:lblAlgn val="ctr"/>
        <c:lblOffset val="100"/>
      </c:catAx>
      <c:valAx>
        <c:axId val="138216960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800">
                    <a:latin typeface="Arial Cyr" pitchFamily="34" charset="0"/>
                    <a:cs typeface="Arial Cyr" pitchFamily="34" charset="0"/>
                  </a:defRPr>
                </a:pPr>
                <a:r>
                  <a:rPr lang="ru-RU" sz="1800" dirty="0" smtClean="0">
                    <a:latin typeface="Arial Cyr" pitchFamily="34" charset="0"/>
                    <a:cs typeface="Arial Cyr" pitchFamily="34" charset="0"/>
                  </a:rPr>
                  <a:t>тыс. рублей</a:t>
                </a:r>
                <a:endParaRPr lang="ru-RU" sz="1800" dirty="0">
                  <a:latin typeface="Arial Cyr" pitchFamily="34" charset="0"/>
                  <a:cs typeface="Arial Cyr" pitchFamily="34" charset="0"/>
                </a:endParaRPr>
              </a:p>
            </c:rich>
          </c:tx>
          <c:layout>
            <c:manualLayout>
              <c:xMode val="edge"/>
              <c:yMode val="edge"/>
              <c:x val="3.9895970484039207E-2"/>
              <c:y val="0.39478271373848878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38215424"/>
        <c:crosses val="autoZero"/>
        <c:crossBetween val="between"/>
      </c:valAx>
      <c:spPr>
        <a:blipFill>
          <a:blip xmlns:r="http://schemas.openxmlformats.org/officeDocument/2006/relationships" r:embed="rId1"/>
          <a:tile tx="0" ty="0" sx="100000" sy="100000" flip="none" algn="tl"/>
        </a:blipFill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  <c:userShapes r:id="rId3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hPercent val="55"/>
      <c:depthPercent val="100"/>
      <c:rAngAx val="1"/>
    </c:view3D>
    <c:floor>
      <c:spPr>
        <a:solidFill>
          <a:srgbClr val="C0C0C0"/>
        </a:solidFill>
        <a:ln w="12700">
          <a:solidFill>
            <a:schemeClr val="tx1"/>
          </a:solidFill>
          <a:prstDash val="solid"/>
        </a:ln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0765815760266365"/>
          <c:y val="0.11003861003861012"/>
          <c:w val="0.80466148723640463"/>
          <c:h val="0.73359073359074234"/>
        </c:manualLayout>
      </c:layout>
      <c:bar3DChart>
        <c:barDir val="col"/>
        <c:grouping val="stacked"/>
        <c:ser>
          <c:idx val="0"/>
          <c:order val="0"/>
          <c:tx>
            <c:strRef>
              <c:f>Sheet1!$A$2</c:f>
              <c:strCache>
                <c:ptCount val="1"/>
                <c:pt idx="0">
                  <c:v>Остальные программы</c:v>
                </c:pt>
              </c:strCache>
            </c:strRef>
          </c:tx>
          <c:spPr>
            <a:solidFill>
              <a:srgbClr val="FF0000"/>
            </a:solidFill>
            <a:ln w="23997"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c:spPr>
          <c:dLbls>
            <c:dLbl>
              <c:idx val="0"/>
              <c:layout>
                <c:manualLayout>
                  <c:x val="3.137254901960785E-2"/>
                  <c:y val="5.455217616192699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8541,0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-1.5688744789254321E-3"/>
                  <c:y val="-0.32100805695083257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8467,0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2.3529411764705882E-2"/>
                  <c:y val="-0.36628873185460831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8312,2</a:t>
                    </a:r>
                    <a:endParaRPr lang="en-US" dirty="0"/>
                  </a:p>
                </c:rich>
              </c:tx>
              <c:showVal val="1"/>
            </c:dLbl>
            <c:numFmt formatCode="#,##0.0" sourceLinked="0"/>
            <c:txPr>
              <a:bodyPr/>
              <a:lstStyle/>
              <a:p>
                <a:pPr>
                  <a:defRPr sz="1900" b="1"/>
                </a:pPr>
                <a:endParaRPr lang="ru-RU"/>
              </a:p>
            </c:txPr>
            <c:showVal val="1"/>
          </c:dLbls>
          <c:cat>
            <c:numRef>
              <c:f>Sheet1!$B$1:$E$1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Sheet1!$B$2:$E$2</c:f>
              <c:numCache>
                <c:formatCode>#,##0.00</c:formatCode>
                <c:ptCount val="3"/>
                <c:pt idx="0">
                  <c:v>8541</c:v>
                </c:pt>
                <c:pt idx="1">
                  <c:v>8467</c:v>
                </c:pt>
                <c:pt idx="2">
                  <c:v>8312.2000000000007</c:v>
                </c:pt>
              </c:numCache>
            </c:numRef>
          </c:val>
        </c:ser>
        <c:shape val="pyramid"/>
        <c:axId val="138243072"/>
        <c:axId val="143790848"/>
        <c:axId val="0"/>
      </c:bar3DChart>
      <c:catAx>
        <c:axId val="138243072"/>
        <c:scaling>
          <c:orientation val="minMax"/>
        </c:scaling>
        <c:axPos val="b"/>
        <c:numFmt formatCode="General" sourceLinked="1"/>
        <c:tickLblPos val="low"/>
        <c:spPr>
          <a:ln w="300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59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43790848"/>
        <c:crosses val="autoZero"/>
        <c:auto val="1"/>
        <c:lblAlgn val="ctr"/>
        <c:lblOffset val="100"/>
        <c:tickLblSkip val="1"/>
        <c:tickMarkSkip val="1"/>
      </c:catAx>
      <c:valAx>
        <c:axId val="143790848"/>
        <c:scaling>
          <c:orientation val="minMax"/>
        </c:scaling>
        <c:axPos val="l"/>
        <c:numFmt formatCode="#,##0" sourceLinked="0"/>
        <c:tickLblPos val="nextTo"/>
        <c:spPr>
          <a:ln w="300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17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38243072"/>
        <c:crosses val="autoZero"/>
        <c:crossBetween val="between"/>
      </c:valAx>
      <c:spPr>
        <a:noFill/>
        <a:ln w="23997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945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rotY val="35"/>
      <c:perspective val="0"/>
    </c:view3D>
    <c:plotArea>
      <c:layout>
        <c:manualLayout>
          <c:layoutTarget val="inner"/>
          <c:xMode val="edge"/>
          <c:yMode val="edge"/>
          <c:x val="8.6441929133858272E-2"/>
          <c:y val="0.17563048364548794"/>
          <c:w val="0.52109994281441074"/>
          <c:h val="0.70944998020177874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 w="12614">
              <a:noFill/>
              <a:prstDash val="solid"/>
            </a:ln>
            <a:effectLst>
              <a:outerShdw blurRad="101600" dist="1041400" dir="5400000" sx="200000" sy="200000" algn="ctr" rotWithShape="0">
                <a:srgbClr val="F79646">
                  <a:lumMod val="20000"/>
                  <a:lumOff val="80000"/>
                  <a:alpha val="30000"/>
                </a:srgbClr>
              </a:outerShdw>
            </a:effectLst>
          </c:spPr>
          <c:explosion val="32"/>
          <c:dPt>
            <c:idx val="0"/>
            <c:spPr>
              <a:solidFill>
                <a:srgbClr val="99CC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1"/>
            <c:spPr>
              <a:solidFill>
                <a:srgbClr val="0070C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2"/>
            <c:spPr>
              <a:solidFill>
                <a:srgbClr val="FFFF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3"/>
            <c:spPr>
              <a:solidFill>
                <a:srgbClr val="00FF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4"/>
            <c:spPr>
              <a:solidFill>
                <a:srgbClr val="FF3399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5"/>
            <c:spPr>
              <a:solidFill>
                <a:srgbClr val="FF99CC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6"/>
            <c:spPr>
              <a:solidFill>
                <a:srgbClr val="FF99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7"/>
            <c:spPr>
              <a:solidFill>
                <a:srgbClr val="993366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Lbls>
            <c:delete val="1"/>
          </c:dLbls>
          <c:cat>
            <c:strRef>
              <c:f>Sheet1!$B$1:$J$1</c:f>
              <c:strCache>
                <c:ptCount val="8"/>
                <c:pt idx="0">
                  <c:v>Соцполитика - 310тыс.руб. - 3.6%</c:v>
                </c:pt>
                <c:pt idx="1">
                  <c:v>национальная безопасность 207,3- 2,4%  </c:v>
                </c:pt>
                <c:pt idx="2">
                  <c:v>Культура, кинематография - 2515,2тыс.руб. - 29,5%</c:v>
                </c:pt>
                <c:pt idx="3">
                  <c:v>Образование - 20,0тыс.руб. - 0,2%</c:v>
                </c:pt>
                <c:pt idx="4">
                  <c:v>Нац.экономика- 1564,9тыс.руб. -18.3%</c:v>
                </c:pt>
                <c:pt idx="5">
                  <c:v>ЖКХ - 304,8тыс.руб. - 3.6%</c:v>
                </c:pt>
                <c:pt idx="6">
                  <c:v>Общегос-ые вопросы - 3188,1,тыс.руб. - 37,3%</c:v>
                </c:pt>
                <c:pt idx="7">
                  <c:v>Нацбезопасность, правоохранит. деятельность - 430,7.руб. - 5,1%</c:v>
                </c:pt>
              </c:strCache>
            </c:strRef>
          </c:cat>
          <c:val>
            <c:numRef>
              <c:f>Sheet1!$B$2:$J$2</c:f>
              <c:numCache>
                <c:formatCode>#,##0.00</c:formatCode>
                <c:ptCount val="8"/>
                <c:pt idx="3" formatCode="General">
                  <c:v>18.7</c:v>
                </c:pt>
                <c:pt idx="4" formatCode="General">
                  <c:v>1024.5</c:v>
                </c:pt>
                <c:pt idx="5" formatCode="General">
                  <c:v>146</c:v>
                </c:pt>
                <c:pt idx="6" formatCode="General">
                  <c:v>3397.6</c:v>
                </c:pt>
                <c:pt idx="7" formatCode="General">
                  <c:v>27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2"/>
            </a:solidFill>
            <a:ln w="12614">
              <a:solidFill>
                <a:schemeClr val="tx1"/>
              </a:solidFill>
              <a:prstDash val="solid"/>
            </a:ln>
          </c:spPr>
          <c:explosion val="11"/>
          <c:dPt>
            <c:idx val="0"/>
            <c:spPr>
              <a:solidFill>
                <a:schemeClr val="accent1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2"/>
            <c:spPr>
              <a:solidFill>
                <a:schemeClr val="hlink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3"/>
            <c:spPr>
              <a:solidFill>
                <a:schemeClr val="folHlink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4"/>
            <c:spPr>
              <a:solidFill>
                <a:schemeClr val="bg2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5"/>
            <c:spPr>
              <a:solidFill>
                <a:schemeClr val="tx2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6"/>
            <c:spPr>
              <a:solidFill>
                <a:srgbClr val="0066CC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7"/>
            <c:spPr>
              <a:solidFill>
                <a:srgbClr val="CCCCFF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229">
                <a:noFill/>
              </a:ln>
            </c:spPr>
            <c:txPr>
              <a:bodyPr/>
              <a:lstStyle/>
              <a:p>
                <a:pPr>
                  <a:defRPr sz="1937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Sheet1!$B$1:$J$1</c:f>
              <c:strCache>
                <c:ptCount val="8"/>
                <c:pt idx="0">
                  <c:v>Соцполитика - 310тыс.руб. - 3.6%</c:v>
                </c:pt>
                <c:pt idx="1">
                  <c:v>национальная безопасность 207,3- 2,4%  </c:v>
                </c:pt>
                <c:pt idx="2">
                  <c:v>Культура, кинематография - 2515,2тыс.руб. - 29,5%</c:v>
                </c:pt>
                <c:pt idx="3">
                  <c:v>Образование - 20,0тыс.руб. - 0,2%</c:v>
                </c:pt>
                <c:pt idx="4">
                  <c:v>Нац.экономика- 1564,9тыс.руб. -18.3%</c:v>
                </c:pt>
                <c:pt idx="5">
                  <c:v>ЖКХ - 304,8тыс.руб. - 3.6%</c:v>
                </c:pt>
                <c:pt idx="6">
                  <c:v>Общегос-ые вопросы - 3188,1,тыс.руб. - 37,3%</c:v>
                </c:pt>
                <c:pt idx="7">
                  <c:v>Нацбезопасность, правоохранит. деятельность - 430,7.руб. - 5,1%</c:v>
                </c:pt>
              </c:strCache>
            </c:strRef>
          </c:cat>
          <c:val>
            <c:numRef>
              <c:f>Sheet1!$B$3:$J$3</c:f>
              <c:numCache>
                <c:formatCode>General</c:formatCode>
                <c:ptCount val="8"/>
              </c:numCache>
            </c:numRef>
          </c:val>
        </c:ser>
        <c:dLbls>
          <c:showPercent val="1"/>
        </c:dLbls>
      </c:pie3DChart>
      <c:spPr>
        <a:noFill/>
        <a:ln w="25229">
          <a:noFill/>
        </a:ln>
      </c:spPr>
    </c:plotArea>
    <c:legend>
      <c:legendPos val="r"/>
      <c:layout>
        <c:manualLayout>
          <c:xMode val="edge"/>
          <c:yMode val="edge"/>
          <c:x val="0.60691152668416948"/>
          <c:y val="0"/>
          <c:w val="0.39140368627106636"/>
          <c:h val="0.97410288846409065"/>
        </c:manualLayout>
      </c:layout>
      <c:spPr>
        <a:noFill/>
        <a:ln w="3154">
          <a:noFill/>
          <a:prstDash val="solid"/>
        </a:ln>
      </c:spPr>
      <c:txPr>
        <a:bodyPr/>
        <a:lstStyle/>
        <a:p>
          <a:pPr>
            <a:defRPr sz="1100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zero"/>
  </c:chart>
  <c:spPr>
    <a:blipFill>
      <a:blip xmlns:r="http://schemas.openxmlformats.org/officeDocument/2006/relationships" r:embed="rId1"/>
      <a:tile tx="0" ty="0" sx="100000" sy="100000" flip="none" algn="tl"/>
    </a:blipFill>
    <a:ln>
      <a:noFill/>
    </a:ln>
  </c:spPr>
  <c:txPr>
    <a:bodyPr/>
    <a:lstStyle/>
    <a:p>
      <a:pPr>
        <a:defRPr sz="2036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2"/>
  <c:userShapes r:id="rId3"/>
</c:chartSpace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BF405C-0820-4DBD-AB45-B78D511440FD}" type="doc">
      <dgm:prSet loTypeId="urn:microsoft.com/office/officeart/2005/8/layout/target3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34DE13C-EACF-49F1-8ED0-68FD4996D7D7}">
      <dgm:prSet phldrT="[Текст]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EFBDAAEA-E504-4741-8DA7-9FF25D794084}" type="parTrans" cxnId="{7BB2E3D0-084D-4858-9618-5DEEC1D9ADCD}">
      <dgm:prSet/>
      <dgm:spPr/>
      <dgm:t>
        <a:bodyPr/>
        <a:lstStyle/>
        <a:p>
          <a:endParaRPr lang="ru-RU"/>
        </a:p>
      </dgm:t>
    </dgm:pt>
    <dgm:pt modelId="{07ECA1CB-4F6F-4A1E-A5E8-A122490F64C3}" type="sibTrans" cxnId="{7BB2E3D0-084D-4858-9618-5DEEC1D9ADCD}">
      <dgm:prSet/>
      <dgm:spPr/>
      <dgm:t>
        <a:bodyPr/>
        <a:lstStyle/>
        <a:p>
          <a:endParaRPr lang="ru-RU"/>
        </a:p>
      </dgm:t>
    </dgm:pt>
    <dgm:pt modelId="{B4B504E2-6989-4A12-A598-063D14CA22BC}">
      <dgm:prSet phldrT="[Текст]"/>
      <dgm:spPr/>
      <dgm:t>
        <a:bodyPr/>
        <a:lstStyle/>
        <a:p>
          <a:r>
            <a:rPr lang="ru-RU" dirty="0" smtClean="0"/>
            <a:t>Программно-целевой метод бюджетного планирования</a:t>
          </a:r>
          <a:endParaRPr lang="ru-RU" dirty="0"/>
        </a:p>
      </dgm:t>
    </dgm:pt>
    <dgm:pt modelId="{01D7C015-9F8C-49F8-BEEA-55CCC4065900}" type="parTrans" cxnId="{BCACFD4A-E3E9-4773-8736-E38E4F89A036}">
      <dgm:prSet/>
      <dgm:spPr/>
      <dgm:t>
        <a:bodyPr/>
        <a:lstStyle/>
        <a:p>
          <a:endParaRPr lang="ru-RU"/>
        </a:p>
      </dgm:t>
    </dgm:pt>
    <dgm:pt modelId="{2F1C2657-A919-4295-940B-A8877ED63668}" type="sibTrans" cxnId="{BCACFD4A-E3E9-4773-8736-E38E4F89A036}">
      <dgm:prSet/>
      <dgm:spPr/>
      <dgm:t>
        <a:bodyPr/>
        <a:lstStyle/>
        <a:p>
          <a:endParaRPr lang="ru-RU"/>
        </a:p>
      </dgm:t>
    </dgm:pt>
    <dgm:pt modelId="{60EF634E-B750-4958-8BB3-C827498A9261}">
      <dgm:prSet phldrT="[Текст]"/>
      <dgm:spPr/>
      <dgm:t>
        <a:bodyPr/>
        <a:lstStyle/>
        <a:p>
          <a:r>
            <a:rPr lang="ru-RU" dirty="0" smtClean="0"/>
            <a:t>Проведение эффективной бюджетной политики</a:t>
          </a:r>
          <a:endParaRPr lang="ru-RU" dirty="0"/>
        </a:p>
      </dgm:t>
    </dgm:pt>
    <dgm:pt modelId="{2696B9E3-3C54-4557-ACD7-F29C4A3A5228}" type="parTrans" cxnId="{5FEF24A9-950C-436E-A58E-160FA0750493}">
      <dgm:prSet/>
      <dgm:spPr/>
      <dgm:t>
        <a:bodyPr/>
        <a:lstStyle/>
        <a:p>
          <a:endParaRPr lang="ru-RU"/>
        </a:p>
      </dgm:t>
    </dgm:pt>
    <dgm:pt modelId="{B83B4102-40CE-4C86-8552-D26CAE48E2D7}" type="sibTrans" cxnId="{5FEF24A9-950C-436E-A58E-160FA0750493}">
      <dgm:prSet/>
      <dgm:spPr/>
      <dgm:t>
        <a:bodyPr/>
        <a:lstStyle/>
        <a:p>
          <a:endParaRPr lang="ru-RU"/>
        </a:p>
      </dgm:t>
    </dgm:pt>
    <dgm:pt modelId="{7B45FBFD-279C-45C3-83A3-9531295FDC2E}">
      <dgm:prSet phldrT="[Текст]"/>
      <dgm:spPr>
        <a:blipFill rotWithShape="0">
          <a:blip xmlns:r="http://schemas.openxmlformats.org/officeDocument/2006/relationships" r:embed="rId2"/>
          <a:tile tx="0" ty="0" sx="100000" sy="100000" flip="none" algn="tl"/>
        </a:blipFill>
      </dgm:spPr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24A2ECBC-D7D6-41AA-A6DE-8D92A129714C}" type="parTrans" cxnId="{964D5231-D6C3-4A78-AEE0-F14308409C21}">
      <dgm:prSet/>
      <dgm:spPr/>
      <dgm:t>
        <a:bodyPr/>
        <a:lstStyle/>
        <a:p>
          <a:endParaRPr lang="ru-RU"/>
        </a:p>
      </dgm:t>
    </dgm:pt>
    <dgm:pt modelId="{10F840C6-CD79-43BF-84F0-F019FA373AD5}" type="sibTrans" cxnId="{964D5231-D6C3-4A78-AEE0-F14308409C21}">
      <dgm:prSet/>
      <dgm:spPr/>
      <dgm:t>
        <a:bodyPr/>
        <a:lstStyle/>
        <a:p>
          <a:endParaRPr lang="ru-RU"/>
        </a:p>
      </dgm:t>
    </dgm:pt>
    <dgm:pt modelId="{ECF0A147-40D7-4230-B0BA-01D18B53C643}">
      <dgm:prSet phldrT="[Текст]"/>
      <dgm:spPr/>
      <dgm:t>
        <a:bodyPr/>
        <a:lstStyle/>
        <a:p>
          <a:r>
            <a:rPr lang="ru-RU" dirty="0" smtClean="0"/>
            <a:t>Обеспечение сбалансированности бюджета</a:t>
          </a:r>
          <a:endParaRPr lang="ru-RU" dirty="0"/>
        </a:p>
      </dgm:t>
    </dgm:pt>
    <dgm:pt modelId="{C89F0657-EF7E-4E07-ADF2-4D2BC395D235}" type="parTrans" cxnId="{2DEFB893-811B-4F02-B726-9885BDD22D69}">
      <dgm:prSet/>
      <dgm:spPr/>
      <dgm:t>
        <a:bodyPr/>
        <a:lstStyle/>
        <a:p>
          <a:endParaRPr lang="ru-RU"/>
        </a:p>
      </dgm:t>
    </dgm:pt>
    <dgm:pt modelId="{DF3F47FA-AB07-406C-BEE9-B0A8F7C3E397}" type="sibTrans" cxnId="{2DEFB893-811B-4F02-B726-9885BDD22D69}">
      <dgm:prSet/>
      <dgm:spPr/>
      <dgm:t>
        <a:bodyPr/>
        <a:lstStyle/>
        <a:p>
          <a:endParaRPr lang="ru-RU"/>
        </a:p>
      </dgm:t>
    </dgm:pt>
    <dgm:pt modelId="{AC9E72FA-565C-42FE-BE47-B1E9A8B1C82F}">
      <dgm:prSet phldrT="[Текст]"/>
      <dgm:spPr/>
      <dgm:t>
        <a:bodyPr/>
        <a:lstStyle/>
        <a:p>
          <a:r>
            <a:rPr lang="ru-RU" dirty="0" smtClean="0"/>
            <a:t>Снижение </a:t>
          </a:r>
          <a:r>
            <a:rPr lang="ru-RU" dirty="0" err="1" smtClean="0"/>
            <a:t>дотационности</a:t>
          </a:r>
          <a:r>
            <a:rPr lang="ru-RU" dirty="0" smtClean="0"/>
            <a:t> бюджета</a:t>
          </a:r>
          <a:endParaRPr lang="ru-RU" dirty="0"/>
        </a:p>
      </dgm:t>
    </dgm:pt>
    <dgm:pt modelId="{8BBF4675-7F4F-49DB-85C6-5DD0F9D5814A}" type="parTrans" cxnId="{FFFAA9BF-C078-42BD-B46C-324D19AA70BF}">
      <dgm:prSet/>
      <dgm:spPr/>
      <dgm:t>
        <a:bodyPr/>
        <a:lstStyle/>
        <a:p>
          <a:endParaRPr lang="ru-RU"/>
        </a:p>
      </dgm:t>
    </dgm:pt>
    <dgm:pt modelId="{4FC98328-3754-4BE1-B3D2-0E462C9507D0}" type="sibTrans" cxnId="{FFFAA9BF-C078-42BD-B46C-324D19AA70BF}">
      <dgm:prSet/>
      <dgm:spPr/>
      <dgm:t>
        <a:bodyPr/>
        <a:lstStyle/>
        <a:p>
          <a:endParaRPr lang="ru-RU"/>
        </a:p>
      </dgm:t>
    </dgm:pt>
    <dgm:pt modelId="{4412C113-7A80-421C-86A8-17B52CB56F6E}">
      <dgm:prSet phldrT="[Текст]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EEB77366-26AF-4853-B1DD-A79C6E13D66B}" type="parTrans" cxnId="{90F9910B-64D2-4A5D-8434-5E86C678FFC3}">
      <dgm:prSet/>
      <dgm:spPr/>
      <dgm:t>
        <a:bodyPr/>
        <a:lstStyle/>
        <a:p>
          <a:endParaRPr lang="ru-RU"/>
        </a:p>
      </dgm:t>
    </dgm:pt>
    <dgm:pt modelId="{6FED8CED-BBA6-4753-9553-2E0015B6A2B8}" type="sibTrans" cxnId="{90F9910B-64D2-4A5D-8434-5E86C678FFC3}">
      <dgm:prSet/>
      <dgm:spPr/>
      <dgm:t>
        <a:bodyPr/>
        <a:lstStyle/>
        <a:p>
          <a:endParaRPr lang="ru-RU"/>
        </a:p>
      </dgm:t>
    </dgm:pt>
    <dgm:pt modelId="{D6A8CC6B-B872-4A2B-BB80-7CB66508A589}">
      <dgm:prSet phldrT="[Текст]"/>
      <dgm:spPr/>
      <dgm:t>
        <a:bodyPr/>
        <a:lstStyle/>
        <a:p>
          <a:r>
            <a:rPr lang="ru-RU" dirty="0" smtClean="0"/>
            <a:t>Создание стимулов по наращиванию собственной доходной базы</a:t>
          </a:r>
          <a:endParaRPr lang="ru-RU" dirty="0"/>
        </a:p>
      </dgm:t>
    </dgm:pt>
    <dgm:pt modelId="{B0D1DC26-DA1B-4499-B94E-D17CC22AF9B5}" type="parTrans" cxnId="{967AD4F9-37D7-402C-9907-5491AE9A02AF}">
      <dgm:prSet/>
      <dgm:spPr/>
      <dgm:t>
        <a:bodyPr/>
        <a:lstStyle/>
        <a:p>
          <a:endParaRPr lang="ru-RU"/>
        </a:p>
      </dgm:t>
    </dgm:pt>
    <dgm:pt modelId="{C8858749-F30D-497D-9F68-BE190CE81166}" type="sibTrans" cxnId="{967AD4F9-37D7-402C-9907-5491AE9A02AF}">
      <dgm:prSet/>
      <dgm:spPr/>
      <dgm:t>
        <a:bodyPr/>
        <a:lstStyle/>
        <a:p>
          <a:endParaRPr lang="ru-RU"/>
        </a:p>
      </dgm:t>
    </dgm:pt>
    <dgm:pt modelId="{B634DFE1-39B6-4C7D-9953-DAAD2C28E58F}">
      <dgm:prSet phldrT="[Текст]"/>
      <dgm:spPr/>
      <dgm:t>
        <a:bodyPr/>
        <a:lstStyle/>
        <a:p>
          <a:r>
            <a:rPr lang="ru-RU" dirty="0" smtClean="0"/>
            <a:t>Выполнение в полном объеме социальных обязательств</a:t>
          </a:r>
          <a:endParaRPr lang="ru-RU" dirty="0"/>
        </a:p>
      </dgm:t>
    </dgm:pt>
    <dgm:pt modelId="{A8F7F3A0-7944-4997-B7BF-913D1E7C75D9}" type="parTrans" cxnId="{E65BBFE9-DFE8-438E-8D09-17F40A48FB72}">
      <dgm:prSet/>
      <dgm:spPr/>
      <dgm:t>
        <a:bodyPr/>
        <a:lstStyle/>
        <a:p>
          <a:endParaRPr lang="ru-RU"/>
        </a:p>
      </dgm:t>
    </dgm:pt>
    <dgm:pt modelId="{68B5F76A-15C8-413A-B506-3CE114FE5FF2}" type="sibTrans" cxnId="{E65BBFE9-DFE8-438E-8D09-17F40A48FB72}">
      <dgm:prSet/>
      <dgm:spPr/>
      <dgm:t>
        <a:bodyPr/>
        <a:lstStyle/>
        <a:p>
          <a:endParaRPr lang="ru-RU"/>
        </a:p>
      </dgm:t>
    </dgm:pt>
    <dgm:pt modelId="{444AAF50-1A8D-4216-BBF5-5C282911F34F}" type="pres">
      <dgm:prSet presAssocID="{D9BF405C-0820-4DBD-AB45-B78D511440FD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42BEDA5-8D34-4250-A2D2-4539C88DD08F}" type="pres">
      <dgm:prSet presAssocID="{E34DE13C-EACF-49F1-8ED0-68FD4996D7D7}" presName="circle1" presStyleLbl="node1" presStyleIdx="0" presStyleCnt="3"/>
      <dgm:spPr/>
    </dgm:pt>
    <dgm:pt modelId="{0D8632F3-1890-4372-8264-4DFF7CB95B53}" type="pres">
      <dgm:prSet presAssocID="{E34DE13C-EACF-49F1-8ED0-68FD4996D7D7}" presName="space" presStyleCnt="0"/>
      <dgm:spPr/>
    </dgm:pt>
    <dgm:pt modelId="{986907C5-6A55-4111-91C2-D63A25910458}" type="pres">
      <dgm:prSet presAssocID="{E34DE13C-EACF-49F1-8ED0-68FD4996D7D7}" presName="rect1" presStyleLbl="alignAcc1" presStyleIdx="0" presStyleCnt="3"/>
      <dgm:spPr/>
      <dgm:t>
        <a:bodyPr/>
        <a:lstStyle/>
        <a:p>
          <a:endParaRPr lang="ru-RU"/>
        </a:p>
      </dgm:t>
    </dgm:pt>
    <dgm:pt modelId="{157ED908-B58E-4BF5-802F-952C16BB1AB9}" type="pres">
      <dgm:prSet presAssocID="{7B45FBFD-279C-45C3-83A3-9531295FDC2E}" presName="vertSpace2" presStyleLbl="node1" presStyleIdx="0" presStyleCnt="3"/>
      <dgm:spPr/>
    </dgm:pt>
    <dgm:pt modelId="{E074C257-1050-4F1D-A6A7-0C394AF63915}" type="pres">
      <dgm:prSet presAssocID="{7B45FBFD-279C-45C3-83A3-9531295FDC2E}" presName="circle2" presStyleLbl="node1" presStyleIdx="1" presStyleCnt="3"/>
      <dgm:spPr/>
    </dgm:pt>
    <dgm:pt modelId="{7EE6B202-678B-4E65-836F-C5CF3162B2D7}" type="pres">
      <dgm:prSet presAssocID="{7B45FBFD-279C-45C3-83A3-9531295FDC2E}" presName="rect2" presStyleLbl="alignAcc1" presStyleIdx="1" presStyleCnt="3"/>
      <dgm:spPr/>
      <dgm:t>
        <a:bodyPr/>
        <a:lstStyle/>
        <a:p>
          <a:endParaRPr lang="ru-RU"/>
        </a:p>
      </dgm:t>
    </dgm:pt>
    <dgm:pt modelId="{F976496F-BD40-4A9E-A1F1-33E98CF6E523}" type="pres">
      <dgm:prSet presAssocID="{4412C113-7A80-421C-86A8-17B52CB56F6E}" presName="vertSpace3" presStyleLbl="node1" presStyleIdx="1" presStyleCnt="3"/>
      <dgm:spPr/>
    </dgm:pt>
    <dgm:pt modelId="{73B1D1BB-F6FB-4FDB-BE5B-F93B59E7C3B5}" type="pres">
      <dgm:prSet presAssocID="{4412C113-7A80-421C-86A8-17B52CB56F6E}" presName="circle3" presStyleLbl="node1" presStyleIdx="2" presStyleCnt="3"/>
      <dgm:spPr/>
    </dgm:pt>
    <dgm:pt modelId="{51C7D77E-C9EB-486C-A0F4-B1F425279FF5}" type="pres">
      <dgm:prSet presAssocID="{4412C113-7A80-421C-86A8-17B52CB56F6E}" presName="rect3" presStyleLbl="alignAcc1" presStyleIdx="2" presStyleCnt="3"/>
      <dgm:spPr/>
      <dgm:t>
        <a:bodyPr/>
        <a:lstStyle/>
        <a:p>
          <a:endParaRPr lang="ru-RU"/>
        </a:p>
      </dgm:t>
    </dgm:pt>
    <dgm:pt modelId="{6C1BB7BC-3FAD-483C-8052-12962638EE7A}" type="pres">
      <dgm:prSet presAssocID="{E34DE13C-EACF-49F1-8ED0-68FD4996D7D7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73F3F9-315F-4234-8BCF-3E73B9A1C643}" type="pres">
      <dgm:prSet presAssocID="{E34DE13C-EACF-49F1-8ED0-68FD4996D7D7}" presName="rect1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49B736-BB33-470B-BA02-4B08FB11CC7D}" type="pres">
      <dgm:prSet presAssocID="{7B45FBFD-279C-45C3-83A3-9531295FDC2E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ADE87C-6F24-4312-A635-F1F0D7A41182}" type="pres">
      <dgm:prSet presAssocID="{7B45FBFD-279C-45C3-83A3-9531295FDC2E}" presName="rect2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4940C1-372F-4B4F-911C-3310DC6278DC}" type="pres">
      <dgm:prSet presAssocID="{4412C113-7A80-421C-86A8-17B52CB56F6E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4E01E3-F461-4495-A29A-97499A38B4FD}" type="pres">
      <dgm:prSet presAssocID="{4412C113-7A80-421C-86A8-17B52CB56F6E}" presName="rect3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8C73D1A-527E-4F3A-88E3-C9A31155ADDD}" type="presOf" srcId="{D6A8CC6B-B872-4A2B-BB80-7CB66508A589}" destId="{414E01E3-F461-4495-A29A-97499A38B4FD}" srcOrd="0" destOrd="0" presId="urn:microsoft.com/office/officeart/2005/8/layout/target3"/>
    <dgm:cxn modelId="{13AAE9D4-9E5E-4AB2-A68D-EAA04F1475CA}" type="presOf" srcId="{4412C113-7A80-421C-86A8-17B52CB56F6E}" destId="{51C7D77E-C9EB-486C-A0F4-B1F425279FF5}" srcOrd="0" destOrd="0" presId="urn:microsoft.com/office/officeart/2005/8/layout/target3"/>
    <dgm:cxn modelId="{63D8542E-10B9-431E-8595-A62C3C711455}" type="presOf" srcId="{7B45FBFD-279C-45C3-83A3-9531295FDC2E}" destId="{AF49B736-BB33-470B-BA02-4B08FB11CC7D}" srcOrd="1" destOrd="0" presId="urn:microsoft.com/office/officeart/2005/8/layout/target3"/>
    <dgm:cxn modelId="{FFFAA9BF-C078-42BD-B46C-324D19AA70BF}" srcId="{7B45FBFD-279C-45C3-83A3-9531295FDC2E}" destId="{AC9E72FA-565C-42FE-BE47-B1E9A8B1C82F}" srcOrd="1" destOrd="0" parTransId="{8BBF4675-7F4F-49DB-85C6-5DD0F9D5814A}" sibTransId="{4FC98328-3754-4BE1-B3D2-0E462C9507D0}"/>
    <dgm:cxn modelId="{90F9910B-64D2-4A5D-8434-5E86C678FFC3}" srcId="{D9BF405C-0820-4DBD-AB45-B78D511440FD}" destId="{4412C113-7A80-421C-86A8-17B52CB56F6E}" srcOrd="2" destOrd="0" parTransId="{EEB77366-26AF-4853-B1DD-A79C6E13D66B}" sibTransId="{6FED8CED-BBA6-4753-9553-2E0015B6A2B8}"/>
    <dgm:cxn modelId="{E47D9FBB-3CD9-4CFD-A4CB-862E06B78419}" type="presOf" srcId="{ECF0A147-40D7-4230-B0BA-01D18B53C643}" destId="{A8ADE87C-6F24-4312-A635-F1F0D7A41182}" srcOrd="0" destOrd="0" presId="urn:microsoft.com/office/officeart/2005/8/layout/target3"/>
    <dgm:cxn modelId="{FD651EF1-2915-4C79-A03A-F7877D037D49}" type="presOf" srcId="{4412C113-7A80-421C-86A8-17B52CB56F6E}" destId="{504940C1-372F-4B4F-911C-3310DC6278DC}" srcOrd="1" destOrd="0" presId="urn:microsoft.com/office/officeart/2005/8/layout/target3"/>
    <dgm:cxn modelId="{BCACFD4A-E3E9-4773-8736-E38E4F89A036}" srcId="{E34DE13C-EACF-49F1-8ED0-68FD4996D7D7}" destId="{B4B504E2-6989-4A12-A598-063D14CA22BC}" srcOrd="0" destOrd="0" parTransId="{01D7C015-9F8C-49F8-BEEA-55CCC4065900}" sibTransId="{2F1C2657-A919-4295-940B-A8877ED63668}"/>
    <dgm:cxn modelId="{88CA9E7F-3CC2-4E82-ACB6-FBC39226DEDB}" type="presOf" srcId="{E34DE13C-EACF-49F1-8ED0-68FD4996D7D7}" destId="{986907C5-6A55-4111-91C2-D63A25910458}" srcOrd="0" destOrd="0" presId="urn:microsoft.com/office/officeart/2005/8/layout/target3"/>
    <dgm:cxn modelId="{B6D22FC3-458F-4012-A24E-DA28DFB69D8B}" type="presOf" srcId="{B4B504E2-6989-4A12-A598-063D14CA22BC}" destId="{7573F3F9-315F-4234-8BCF-3E73B9A1C643}" srcOrd="0" destOrd="0" presId="urn:microsoft.com/office/officeart/2005/8/layout/target3"/>
    <dgm:cxn modelId="{F72624E5-9794-49F0-945E-186F2269FB10}" type="presOf" srcId="{E34DE13C-EACF-49F1-8ED0-68FD4996D7D7}" destId="{6C1BB7BC-3FAD-483C-8052-12962638EE7A}" srcOrd="1" destOrd="0" presId="urn:microsoft.com/office/officeart/2005/8/layout/target3"/>
    <dgm:cxn modelId="{964D5231-D6C3-4A78-AEE0-F14308409C21}" srcId="{D9BF405C-0820-4DBD-AB45-B78D511440FD}" destId="{7B45FBFD-279C-45C3-83A3-9531295FDC2E}" srcOrd="1" destOrd="0" parTransId="{24A2ECBC-D7D6-41AA-A6DE-8D92A129714C}" sibTransId="{10F840C6-CD79-43BF-84F0-F019FA373AD5}"/>
    <dgm:cxn modelId="{7BB2E3D0-084D-4858-9618-5DEEC1D9ADCD}" srcId="{D9BF405C-0820-4DBD-AB45-B78D511440FD}" destId="{E34DE13C-EACF-49F1-8ED0-68FD4996D7D7}" srcOrd="0" destOrd="0" parTransId="{EFBDAAEA-E504-4741-8DA7-9FF25D794084}" sibTransId="{07ECA1CB-4F6F-4A1E-A5E8-A122490F64C3}"/>
    <dgm:cxn modelId="{FD2B31F8-2A0C-4594-8047-653BB69346E6}" type="presOf" srcId="{7B45FBFD-279C-45C3-83A3-9531295FDC2E}" destId="{7EE6B202-678B-4E65-836F-C5CF3162B2D7}" srcOrd="0" destOrd="0" presId="urn:microsoft.com/office/officeart/2005/8/layout/target3"/>
    <dgm:cxn modelId="{5253076C-9B12-47D3-93D5-C48D8A0B5C5D}" type="presOf" srcId="{AC9E72FA-565C-42FE-BE47-B1E9A8B1C82F}" destId="{A8ADE87C-6F24-4312-A635-F1F0D7A41182}" srcOrd="0" destOrd="1" presId="urn:microsoft.com/office/officeart/2005/8/layout/target3"/>
    <dgm:cxn modelId="{DB3558E6-97C8-4C43-AAF4-F5C0B7DE9A13}" type="presOf" srcId="{D9BF405C-0820-4DBD-AB45-B78D511440FD}" destId="{444AAF50-1A8D-4216-BBF5-5C282911F34F}" srcOrd="0" destOrd="0" presId="urn:microsoft.com/office/officeart/2005/8/layout/target3"/>
    <dgm:cxn modelId="{854D2B19-9A54-4E5F-80A1-5217A137CD2B}" type="presOf" srcId="{60EF634E-B750-4958-8BB3-C827498A9261}" destId="{7573F3F9-315F-4234-8BCF-3E73B9A1C643}" srcOrd="0" destOrd="1" presId="urn:microsoft.com/office/officeart/2005/8/layout/target3"/>
    <dgm:cxn modelId="{4AABEEC5-5E12-445F-9A24-FCCFB2EEF58E}" type="presOf" srcId="{B634DFE1-39B6-4C7D-9953-DAAD2C28E58F}" destId="{414E01E3-F461-4495-A29A-97499A38B4FD}" srcOrd="0" destOrd="1" presId="urn:microsoft.com/office/officeart/2005/8/layout/target3"/>
    <dgm:cxn modelId="{967AD4F9-37D7-402C-9907-5491AE9A02AF}" srcId="{4412C113-7A80-421C-86A8-17B52CB56F6E}" destId="{D6A8CC6B-B872-4A2B-BB80-7CB66508A589}" srcOrd="0" destOrd="0" parTransId="{B0D1DC26-DA1B-4499-B94E-D17CC22AF9B5}" sibTransId="{C8858749-F30D-497D-9F68-BE190CE81166}"/>
    <dgm:cxn modelId="{5FEF24A9-950C-436E-A58E-160FA0750493}" srcId="{E34DE13C-EACF-49F1-8ED0-68FD4996D7D7}" destId="{60EF634E-B750-4958-8BB3-C827498A9261}" srcOrd="1" destOrd="0" parTransId="{2696B9E3-3C54-4557-ACD7-F29C4A3A5228}" sibTransId="{B83B4102-40CE-4C86-8552-D26CAE48E2D7}"/>
    <dgm:cxn modelId="{2DEFB893-811B-4F02-B726-9885BDD22D69}" srcId="{7B45FBFD-279C-45C3-83A3-9531295FDC2E}" destId="{ECF0A147-40D7-4230-B0BA-01D18B53C643}" srcOrd="0" destOrd="0" parTransId="{C89F0657-EF7E-4E07-ADF2-4D2BC395D235}" sibTransId="{DF3F47FA-AB07-406C-BEE9-B0A8F7C3E397}"/>
    <dgm:cxn modelId="{E65BBFE9-DFE8-438E-8D09-17F40A48FB72}" srcId="{4412C113-7A80-421C-86A8-17B52CB56F6E}" destId="{B634DFE1-39B6-4C7D-9953-DAAD2C28E58F}" srcOrd="1" destOrd="0" parTransId="{A8F7F3A0-7944-4997-B7BF-913D1E7C75D9}" sibTransId="{68B5F76A-15C8-413A-B506-3CE114FE5FF2}"/>
    <dgm:cxn modelId="{E3891DFA-38B9-446F-9F42-F22A7633E02B}" type="presParOf" srcId="{444AAF50-1A8D-4216-BBF5-5C282911F34F}" destId="{B42BEDA5-8D34-4250-A2D2-4539C88DD08F}" srcOrd="0" destOrd="0" presId="urn:microsoft.com/office/officeart/2005/8/layout/target3"/>
    <dgm:cxn modelId="{6DAD2CAA-0486-47F3-B451-C4BB173561AC}" type="presParOf" srcId="{444AAF50-1A8D-4216-BBF5-5C282911F34F}" destId="{0D8632F3-1890-4372-8264-4DFF7CB95B53}" srcOrd="1" destOrd="0" presId="urn:microsoft.com/office/officeart/2005/8/layout/target3"/>
    <dgm:cxn modelId="{714EA6AD-9CB5-4D34-9F4B-EEE02C3DFFBB}" type="presParOf" srcId="{444AAF50-1A8D-4216-BBF5-5C282911F34F}" destId="{986907C5-6A55-4111-91C2-D63A25910458}" srcOrd="2" destOrd="0" presId="urn:microsoft.com/office/officeart/2005/8/layout/target3"/>
    <dgm:cxn modelId="{49504A3B-DA3B-423D-96DE-F350ED554D70}" type="presParOf" srcId="{444AAF50-1A8D-4216-BBF5-5C282911F34F}" destId="{157ED908-B58E-4BF5-802F-952C16BB1AB9}" srcOrd="3" destOrd="0" presId="urn:microsoft.com/office/officeart/2005/8/layout/target3"/>
    <dgm:cxn modelId="{2D0DFEF6-7703-45FA-96DE-36B6B5A4ED5D}" type="presParOf" srcId="{444AAF50-1A8D-4216-BBF5-5C282911F34F}" destId="{E074C257-1050-4F1D-A6A7-0C394AF63915}" srcOrd="4" destOrd="0" presId="urn:microsoft.com/office/officeart/2005/8/layout/target3"/>
    <dgm:cxn modelId="{E67A8BF9-2E1A-44D5-ACC3-ECAC2B6ED02C}" type="presParOf" srcId="{444AAF50-1A8D-4216-BBF5-5C282911F34F}" destId="{7EE6B202-678B-4E65-836F-C5CF3162B2D7}" srcOrd="5" destOrd="0" presId="urn:microsoft.com/office/officeart/2005/8/layout/target3"/>
    <dgm:cxn modelId="{947F3C25-4E9F-4020-A981-756963F17245}" type="presParOf" srcId="{444AAF50-1A8D-4216-BBF5-5C282911F34F}" destId="{F976496F-BD40-4A9E-A1F1-33E98CF6E523}" srcOrd="6" destOrd="0" presId="urn:microsoft.com/office/officeart/2005/8/layout/target3"/>
    <dgm:cxn modelId="{66248167-B792-40E3-944A-466AB38638C1}" type="presParOf" srcId="{444AAF50-1A8D-4216-BBF5-5C282911F34F}" destId="{73B1D1BB-F6FB-4FDB-BE5B-F93B59E7C3B5}" srcOrd="7" destOrd="0" presId="urn:microsoft.com/office/officeart/2005/8/layout/target3"/>
    <dgm:cxn modelId="{7A9E6B96-52EC-47AF-B0E1-FD262EA1B20A}" type="presParOf" srcId="{444AAF50-1A8D-4216-BBF5-5C282911F34F}" destId="{51C7D77E-C9EB-486C-A0F4-B1F425279FF5}" srcOrd="8" destOrd="0" presId="urn:microsoft.com/office/officeart/2005/8/layout/target3"/>
    <dgm:cxn modelId="{9375A12F-E5D7-43D9-A880-4D54242BEEBB}" type="presParOf" srcId="{444AAF50-1A8D-4216-BBF5-5C282911F34F}" destId="{6C1BB7BC-3FAD-483C-8052-12962638EE7A}" srcOrd="9" destOrd="0" presId="urn:microsoft.com/office/officeart/2005/8/layout/target3"/>
    <dgm:cxn modelId="{8F618460-4D6E-4F31-A7F6-EC399F2F94AB}" type="presParOf" srcId="{444AAF50-1A8D-4216-BBF5-5C282911F34F}" destId="{7573F3F9-315F-4234-8BCF-3E73B9A1C643}" srcOrd="10" destOrd="0" presId="urn:microsoft.com/office/officeart/2005/8/layout/target3"/>
    <dgm:cxn modelId="{F149BDDC-83F3-40FA-9A63-8CCCF75B2F79}" type="presParOf" srcId="{444AAF50-1A8D-4216-BBF5-5C282911F34F}" destId="{AF49B736-BB33-470B-BA02-4B08FB11CC7D}" srcOrd="11" destOrd="0" presId="urn:microsoft.com/office/officeart/2005/8/layout/target3"/>
    <dgm:cxn modelId="{63312271-E368-4C98-B8D5-5C4231B25DEC}" type="presParOf" srcId="{444AAF50-1A8D-4216-BBF5-5C282911F34F}" destId="{A8ADE87C-6F24-4312-A635-F1F0D7A41182}" srcOrd="12" destOrd="0" presId="urn:microsoft.com/office/officeart/2005/8/layout/target3"/>
    <dgm:cxn modelId="{5A495BAE-1917-46FD-A293-EEFEB8CB1A84}" type="presParOf" srcId="{444AAF50-1A8D-4216-BBF5-5C282911F34F}" destId="{504940C1-372F-4B4F-911C-3310DC6278DC}" srcOrd="13" destOrd="0" presId="urn:microsoft.com/office/officeart/2005/8/layout/target3"/>
    <dgm:cxn modelId="{3AF41028-6F55-485C-876C-BF8054900203}" type="presParOf" srcId="{444AAF50-1A8D-4216-BBF5-5C282911F34F}" destId="{414E01E3-F461-4495-A29A-97499A38B4FD}" srcOrd="14" destOrd="0" presId="urn:microsoft.com/office/officeart/2005/8/layout/target3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23A245A-8880-4394-8AE0-E368E746CCF3}" type="doc">
      <dgm:prSet loTypeId="urn:microsoft.com/office/officeart/2005/8/layout/hierarchy4" loCatId="list" qsTypeId="urn:microsoft.com/office/officeart/2005/8/quickstyle/simple3" qsCatId="simple" csTypeId="urn:microsoft.com/office/officeart/2005/8/colors/accent3_3" csCatId="accent3" phldr="1"/>
      <dgm:spPr/>
      <dgm:t>
        <a:bodyPr/>
        <a:lstStyle/>
        <a:p>
          <a:endParaRPr lang="ru-RU"/>
        </a:p>
      </dgm:t>
    </dgm:pt>
    <dgm:pt modelId="{153C6224-4755-46BB-B609-146C58B266BE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just">
            <a:spcAft>
              <a:spcPts val="0"/>
            </a:spcAft>
          </a:pPr>
          <a:endParaRPr lang="ru-RU" sz="2000" b="0" dirty="0" smtClean="0">
            <a:solidFill>
              <a:schemeClr val="tx1"/>
            </a:solidFill>
          </a:endParaRPr>
        </a:p>
        <a:p>
          <a:pPr algn="ctr">
            <a:spcAft>
              <a:spcPts val="0"/>
            </a:spcAft>
          </a:pPr>
          <a:endParaRPr lang="ru-RU" sz="1600" b="1" dirty="0">
            <a:solidFill>
              <a:schemeClr val="tx1"/>
            </a:solidFill>
          </a:endParaRPr>
        </a:p>
      </dgm:t>
    </dgm:pt>
    <dgm:pt modelId="{3C3B6580-15CC-4115-9BEF-EC17ADAB73FF}" type="parTrans" cxnId="{98953AFA-20AC-4856-9622-B24821605B55}">
      <dgm:prSet/>
      <dgm:spPr/>
      <dgm:t>
        <a:bodyPr/>
        <a:lstStyle/>
        <a:p>
          <a:endParaRPr lang="ru-RU"/>
        </a:p>
      </dgm:t>
    </dgm:pt>
    <dgm:pt modelId="{F2E28480-5B07-4AFA-A48C-B68AB43740B2}" type="sibTrans" cxnId="{98953AFA-20AC-4856-9622-B24821605B55}">
      <dgm:prSet/>
      <dgm:spPr/>
      <dgm:t>
        <a:bodyPr/>
        <a:lstStyle/>
        <a:p>
          <a:endParaRPr lang="ru-RU"/>
        </a:p>
      </dgm:t>
    </dgm:pt>
    <dgm:pt modelId="{B1502EA1-9E7F-4258-BA8A-8E9005AE81A9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 anchor="t"/>
        <a:lstStyle/>
        <a:p>
          <a:pPr algn="l">
            <a:spcAft>
              <a:spcPts val="0"/>
            </a:spcAft>
          </a:pPr>
          <a:r>
            <a:rPr lang="ru-RU" sz="1600" b="1" i="0" baseline="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Расходы на финансовое обеспечение выполнения муниципального задания бюджетными учреждениями культуры </a:t>
          </a:r>
        </a:p>
        <a:p>
          <a:pPr algn="l">
            <a:spcAft>
              <a:spcPts val="0"/>
            </a:spcAft>
          </a:pPr>
          <a:r>
            <a:rPr lang="ru-RU" sz="1600" b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rPr>
            <a:t>в 2021 году – </a:t>
          </a:r>
          <a:r>
            <a:rPr lang="ru-RU" sz="1600" b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rPr>
            <a:t>2515,2тыс</a:t>
          </a:r>
          <a:r>
            <a:rPr lang="ru-RU" sz="1600" b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rPr>
            <a:t>. рублей, </a:t>
          </a:r>
        </a:p>
        <a:p>
          <a:pPr algn="l">
            <a:spcAft>
              <a:spcPts val="0"/>
            </a:spcAft>
          </a:pPr>
          <a:r>
            <a:rPr lang="ru-RU" sz="1600" b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rPr>
            <a:t>в 2022 году – </a:t>
          </a:r>
          <a:r>
            <a:rPr lang="ru-RU" sz="1600" b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rPr>
            <a:t>2847,8 </a:t>
          </a:r>
          <a:r>
            <a:rPr lang="ru-RU" sz="1600" b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rPr>
            <a:t>тыс. рублей, </a:t>
          </a:r>
        </a:p>
        <a:p>
          <a:pPr algn="l">
            <a:spcAft>
              <a:spcPts val="0"/>
            </a:spcAft>
          </a:pPr>
          <a:r>
            <a:rPr lang="ru-RU" sz="1600" b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rPr>
            <a:t>в 2023 году – </a:t>
          </a:r>
          <a:r>
            <a:rPr lang="ru-RU" sz="1600" b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rPr>
            <a:t>2454,2тыс</a:t>
          </a:r>
          <a:r>
            <a:rPr lang="ru-RU" sz="1600" b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rPr>
            <a:t>. рублей,</a:t>
          </a:r>
          <a:endParaRPr lang="ru-RU" sz="1600" b="1" i="0" baseline="0" dirty="0" smtClean="0">
            <a:solidFill>
              <a:schemeClr val="tx1"/>
            </a:solidFill>
            <a:latin typeface="+mj-lt"/>
            <a:cs typeface="Times New Roman" pitchFamily="18" charset="0"/>
          </a:endParaRPr>
        </a:p>
      </dgm:t>
    </dgm:pt>
    <dgm:pt modelId="{413E94F7-A367-42A1-9734-0BBBC9B3EBAB}" type="parTrans" cxnId="{81ECE63D-0C5E-4527-9C1F-6C207C994CA3}">
      <dgm:prSet/>
      <dgm:spPr/>
      <dgm:t>
        <a:bodyPr/>
        <a:lstStyle/>
        <a:p>
          <a:endParaRPr lang="ru-RU"/>
        </a:p>
      </dgm:t>
    </dgm:pt>
    <dgm:pt modelId="{04FF3DA9-8108-4173-853C-BB6E47D497A2}" type="sibTrans" cxnId="{81ECE63D-0C5E-4527-9C1F-6C207C994CA3}">
      <dgm:prSet/>
      <dgm:spPr/>
      <dgm:t>
        <a:bodyPr/>
        <a:lstStyle/>
        <a:p>
          <a:endParaRPr lang="ru-RU"/>
        </a:p>
      </dgm:t>
    </dgm:pt>
    <dgm:pt modelId="{9EF300CD-08F7-4441-B3E7-75F1FADC6473}" type="pres">
      <dgm:prSet presAssocID="{C23A245A-8880-4394-8AE0-E368E746CCF3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988A3EA-7BE4-498E-B96E-18404B8A607E}" type="pres">
      <dgm:prSet presAssocID="{153C6224-4755-46BB-B609-146C58B266BE}" presName="vertOne" presStyleCnt="0"/>
      <dgm:spPr/>
    </dgm:pt>
    <dgm:pt modelId="{30FB1490-933D-4F1A-BB91-51F607A7FF71}" type="pres">
      <dgm:prSet presAssocID="{153C6224-4755-46BB-B609-146C58B266BE}" presName="txOne" presStyleLbl="node0" presStyleIdx="0" presStyleCnt="1" custScaleX="99936" custScaleY="19249" custLinFactNeighborX="-45" custLinFactNeighborY="6515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A355518-B87F-4BEB-A366-32BF31479A91}" type="pres">
      <dgm:prSet presAssocID="{153C6224-4755-46BB-B609-146C58B266BE}" presName="parTransOne" presStyleCnt="0"/>
      <dgm:spPr/>
    </dgm:pt>
    <dgm:pt modelId="{92ACDF82-8D74-4F7F-B39B-BC091309538C}" type="pres">
      <dgm:prSet presAssocID="{153C6224-4755-46BB-B609-146C58B266BE}" presName="horzOne" presStyleCnt="0"/>
      <dgm:spPr/>
    </dgm:pt>
    <dgm:pt modelId="{B2B036C0-1D2E-4BDB-B5DE-BB0AB626E291}" type="pres">
      <dgm:prSet presAssocID="{B1502EA1-9E7F-4258-BA8A-8E9005AE81A9}" presName="vertTwo" presStyleCnt="0"/>
      <dgm:spPr/>
    </dgm:pt>
    <dgm:pt modelId="{4BD96DF3-C2B9-4A5A-B946-C3AD3824D913}" type="pres">
      <dgm:prSet presAssocID="{B1502EA1-9E7F-4258-BA8A-8E9005AE81A9}" presName="txTwo" presStyleLbl="node2" presStyleIdx="0" presStyleCnt="1" custScaleX="99009" custScaleY="51711" custLinFactNeighborX="1676" custLinFactNeighborY="4501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09AEA7D-FF38-4D1E-A0C2-F72D22CF407B}" type="pres">
      <dgm:prSet presAssocID="{B1502EA1-9E7F-4258-BA8A-8E9005AE81A9}" presName="horzTwo" presStyleCnt="0"/>
      <dgm:spPr/>
    </dgm:pt>
  </dgm:ptLst>
  <dgm:cxnLst>
    <dgm:cxn modelId="{98953AFA-20AC-4856-9622-B24821605B55}" srcId="{C23A245A-8880-4394-8AE0-E368E746CCF3}" destId="{153C6224-4755-46BB-B609-146C58B266BE}" srcOrd="0" destOrd="0" parTransId="{3C3B6580-15CC-4115-9BEF-EC17ADAB73FF}" sibTransId="{F2E28480-5B07-4AFA-A48C-B68AB43740B2}"/>
    <dgm:cxn modelId="{15491128-D283-4B8A-9627-32B7E8FE38DF}" type="presOf" srcId="{153C6224-4755-46BB-B609-146C58B266BE}" destId="{30FB1490-933D-4F1A-BB91-51F607A7FF71}" srcOrd="0" destOrd="0" presId="urn:microsoft.com/office/officeart/2005/8/layout/hierarchy4"/>
    <dgm:cxn modelId="{3338439A-B870-4DB5-A9EB-AD97A2547476}" type="presOf" srcId="{B1502EA1-9E7F-4258-BA8A-8E9005AE81A9}" destId="{4BD96DF3-C2B9-4A5A-B946-C3AD3824D913}" srcOrd="0" destOrd="0" presId="urn:microsoft.com/office/officeart/2005/8/layout/hierarchy4"/>
    <dgm:cxn modelId="{81ECE63D-0C5E-4527-9C1F-6C207C994CA3}" srcId="{153C6224-4755-46BB-B609-146C58B266BE}" destId="{B1502EA1-9E7F-4258-BA8A-8E9005AE81A9}" srcOrd="0" destOrd="0" parTransId="{413E94F7-A367-42A1-9734-0BBBC9B3EBAB}" sibTransId="{04FF3DA9-8108-4173-853C-BB6E47D497A2}"/>
    <dgm:cxn modelId="{0054A189-2945-4CFD-BA30-4F509946CA1D}" type="presOf" srcId="{C23A245A-8880-4394-8AE0-E368E746CCF3}" destId="{9EF300CD-08F7-4441-B3E7-75F1FADC6473}" srcOrd="0" destOrd="0" presId="urn:microsoft.com/office/officeart/2005/8/layout/hierarchy4"/>
    <dgm:cxn modelId="{8AACD3B3-12D5-440E-9973-2590C06A1768}" type="presParOf" srcId="{9EF300CD-08F7-4441-B3E7-75F1FADC6473}" destId="{8988A3EA-7BE4-498E-B96E-18404B8A607E}" srcOrd="0" destOrd="0" presId="urn:microsoft.com/office/officeart/2005/8/layout/hierarchy4"/>
    <dgm:cxn modelId="{E03DEC05-3A9B-4D12-BF0B-349222936408}" type="presParOf" srcId="{8988A3EA-7BE4-498E-B96E-18404B8A607E}" destId="{30FB1490-933D-4F1A-BB91-51F607A7FF71}" srcOrd="0" destOrd="0" presId="urn:microsoft.com/office/officeart/2005/8/layout/hierarchy4"/>
    <dgm:cxn modelId="{D70D49E2-4717-45A6-A858-4C2B923AF474}" type="presParOf" srcId="{8988A3EA-7BE4-498E-B96E-18404B8A607E}" destId="{5A355518-B87F-4BEB-A366-32BF31479A91}" srcOrd="1" destOrd="0" presId="urn:microsoft.com/office/officeart/2005/8/layout/hierarchy4"/>
    <dgm:cxn modelId="{934CA5C6-8467-42EB-B7A6-66F1ADABE54A}" type="presParOf" srcId="{8988A3EA-7BE4-498E-B96E-18404B8A607E}" destId="{92ACDF82-8D74-4F7F-B39B-BC091309538C}" srcOrd="2" destOrd="0" presId="urn:microsoft.com/office/officeart/2005/8/layout/hierarchy4"/>
    <dgm:cxn modelId="{91FF1524-0F93-416D-BBFC-06C87F6D3BE5}" type="presParOf" srcId="{92ACDF82-8D74-4F7F-B39B-BC091309538C}" destId="{B2B036C0-1D2E-4BDB-B5DE-BB0AB626E291}" srcOrd="0" destOrd="0" presId="urn:microsoft.com/office/officeart/2005/8/layout/hierarchy4"/>
    <dgm:cxn modelId="{D47422A3-1DD2-4B4A-B679-6D406F7A9907}" type="presParOf" srcId="{B2B036C0-1D2E-4BDB-B5DE-BB0AB626E291}" destId="{4BD96DF3-C2B9-4A5A-B946-C3AD3824D913}" srcOrd="0" destOrd="0" presId="urn:microsoft.com/office/officeart/2005/8/layout/hierarchy4"/>
    <dgm:cxn modelId="{EEF23687-B2F9-458B-817E-ABE33E286D3B}" type="presParOf" srcId="{B2B036C0-1D2E-4BDB-B5DE-BB0AB626E291}" destId="{809AEA7D-FF38-4D1E-A0C2-F72D22CF407B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23CFC8A-289A-41B6-B1BC-B6510C3E666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54B374D-29C2-4AB3-BAE4-B2B8A7004504}">
      <dgm:prSet custT="1"/>
      <dgm:spPr>
        <a:solidFill>
          <a:srgbClr val="FFFF00"/>
        </a:solidFill>
      </dgm:spPr>
      <dgm:t>
        <a:bodyPr/>
        <a:lstStyle/>
        <a:p>
          <a:pPr rtl="0"/>
          <a:r>
            <a:rPr lang="ru-RU" sz="1200" dirty="0" smtClean="0">
              <a:solidFill>
                <a:srgbClr val="C00000"/>
              </a:solidFill>
            </a:rPr>
            <a:t>Мероприятия по защите населения от чрезвычайных ситуаций, в рамках муниципальной программы «Защита населения от чрезвычайных ситуаций, обеспечение пожарной безопасности и безопасности на водных объектах»</a:t>
          </a:r>
          <a:endParaRPr lang="ru-RU" sz="1200" dirty="0">
            <a:solidFill>
              <a:srgbClr val="C00000"/>
            </a:solidFill>
          </a:endParaRPr>
        </a:p>
      </dgm:t>
    </dgm:pt>
    <dgm:pt modelId="{9A025F0E-9872-4D6E-98E3-0EA05BC8A2BF}" type="parTrans" cxnId="{BB1F810D-8578-4FF1-ACD6-39AC180C23F4}">
      <dgm:prSet/>
      <dgm:spPr/>
      <dgm:t>
        <a:bodyPr/>
        <a:lstStyle/>
        <a:p>
          <a:endParaRPr lang="ru-RU"/>
        </a:p>
      </dgm:t>
    </dgm:pt>
    <dgm:pt modelId="{1D425745-7956-41E1-9064-ED10C982169E}" type="sibTrans" cxnId="{BB1F810D-8578-4FF1-ACD6-39AC180C23F4}">
      <dgm:prSet/>
      <dgm:spPr/>
      <dgm:t>
        <a:bodyPr/>
        <a:lstStyle/>
        <a:p>
          <a:endParaRPr lang="ru-RU"/>
        </a:p>
      </dgm:t>
    </dgm:pt>
    <dgm:pt modelId="{6464DF13-DDF2-4EDC-9184-2BC00F5A7E92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rtl="0"/>
          <a:r>
            <a:rPr lang="ru-RU" sz="1400" dirty="0" smtClean="0">
              <a:solidFill>
                <a:srgbClr val="7030A0"/>
              </a:solidFill>
            </a:rPr>
            <a:t>2021год – </a:t>
          </a:r>
          <a:r>
            <a:rPr lang="ru-RU" sz="1400" dirty="0" smtClean="0">
              <a:solidFill>
                <a:srgbClr val="7030A0"/>
              </a:solidFill>
            </a:rPr>
            <a:t>430,7тыс.руб</a:t>
          </a:r>
          <a:r>
            <a:rPr lang="ru-RU" sz="1400" dirty="0" smtClean="0"/>
            <a:t>.</a:t>
          </a:r>
          <a:endParaRPr lang="ru-RU" sz="1400" dirty="0"/>
        </a:p>
      </dgm:t>
    </dgm:pt>
    <dgm:pt modelId="{57979439-BC6A-43BF-9778-25AF0B77A2FD}" type="parTrans" cxnId="{E1BCE071-EB6A-4FD8-940D-653CF24F6822}">
      <dgm:prSet/>
      <dgm:spPr/>
      <dgm:t>
        <a:bodyPr/>
        <a:lstStyle/>
        <a:p>
          <a:endParaRPr lang="ru-RU"/>
        </a:p>
      </dgm:t>
    </dgm:pt>
    <dgm:pt modelId="{952F084E-1816-4835-9935-A4B9DF6A4C7B}" type="sibTrans" cxnId="{E1BCE071-EB6A-4FD8-940D-653CF24F6822}">
      <dgm:prSet/>
      <dgm:spPr/>
      <dgm:t>
        <a:bodyPr/>
        <a:lstStyle/>
        <a:p>
          <a:endParaRPr lang="ru-RU"/>
        </a:p>
      </dgm:t>
    </dgm:pt>
    <dgm:pt modelId="{DB710643-6751-4A77-AA66-168EBEFA9DEC}">
      <dgm:prSet custT="1"/>
      <dgm:spPr>
        <a:solidFill>
          <a:schemeClr val="accent6"/>
        </a:solidFill>
      </dgm:spPr>
      <dgm:t>
        <a:bodyPr/>
        <a:lstStyle/>
        <a:p>
          <a:pPr rtl="0"/>
          <a:r>
            <a:rPr lang="ru-RU" sz="1400" smtClean="0">
              <a:solidFill>
                <a:srgbClr val="7030A0"/>
              </a:solidFill>
            </a:rPr>
            <a:t>2022  год-0,0тыс.руб</a:t>
          </a:r>
          <a:r>
            <a:rPr lang="ru-RU" sz="1400" dirty="0" smtClean="0">
              <a:solidFill>
                <a:srgbClr val="7030A0"/>
              </a:solidFill>
            </a:rPr>
            <a:t>.</a:t>
          </a:r>
          <a:endParaRPr lang="ru-RU" sz="1400" dirty="0">
            <a:solidFill>
              <a:srgbClr val="7030A0"/>
            </a:solidFill>
          </a:endParaRPr>
        </a:p>
      </dgm:t>
    </dgm:pt>
    <dgm:pt modelId="{5FCAC8C6-A146-4D41-9058-2F88B6A2421D}" type="parTrans" cxnId="{A86D1078-6364-4C24-8373-B92D1F127918}">
      <dgm:prSet/>
      <dgm:spPr/>
      <dgm:t>
        <a:bodyPr/>
        <a:lstStyle/>
        <a:p>
          <a:endParaRPr lang="ru-RU"/>
        </a:p>
      </dgm:t>
    </dgm:pt>
    <dgm:pt modelId="{95969B16-763C-411F-91BB-D1BAFA0B3473}" type="sibTrans" cxnId="{A86D1078-6364-4C24-8373-B92D1F127918}">
      <dgm:prSet/>
      <dgm:spPr/>
      <dgm:t>
        <a:bodyPr/>
        <a:lstStyle/>
        <a:p>
          <a:endParaRPr lang="ru-RU"/>
        </a:p>
      </dgm:t>
    </dgm:pt>
    <dgm:pt modelId="{C0FE6C6C-41CD-4A1C-BAC3-9EF9FC4F3CE8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pPr rtl="0"/>
          <a:r>
            <a:rPr lang="ru-RU" sz="1400" dirty="0" smtClean="0">
              <a:solidFill>
                <a:srgbClr val="7030A0"/>
              </a:solidFill>
            </a:rPr>
            <a:t>2023 год- </a:t>
          </a:r>
          <a:r>
            <a:rPr lang="ru-RU" sz="1400" dirty="0" err="1" smtClean="0">
              <a:solidFill>
                <a:srgbClr val="7030A0"/>
              </a:solidFill>
            </a:rPr>
            <a:t>ыс.руб</a:t>
          </a:r>
          <a:r>
            <a:rPr lang="ru-RU" sz="1400" dirty="0" smtClean="0">
              <a:solidFill>
                <a:srgbClr val="7030A0"/>
              </a:solidFill>
            </a:rPr>
            <a:t>.</a:t>
          </a:r>
          <a:endParaRPr lang="ru-RU" sz="1400" dirty="0">
            <a:solidFill>
              <a:srgbClr val="7030A0"/>
            </a:solidFill>
          </a:endParaRPr>
        </a:p>
      </dgm:t>
    </dgm:pt>
    <dgm:pt modelId="{388B1FB9-D296-403A-8B37-E8E6AFB0C590}" type="parTrans" cxnId="{C5B63DF7-992A-4C72-B268-CE572C123CB9}">
      <dgm:prSet/>
      <dgm:spPr/>
      <dgm:t>
        <a:bodyPr/>
        <a:lstStyle/>
        <a:p>
          <a:endParaRPr lang="ru-RU"/>
        </a:p>
      </dgm:t>
    </dgm:pt>
    <dgm:pt modelId="{82C28904-B46B-47C9-A9DE-B2D5201D35E8}" type="sibTrans" cxnId="{C5B63DF7-992A-4C72-B268-CE572C123CB9}">
      <dgm:prSet/>
      <dgm:spPr/>
      <dgm:t>
        <a:bodyPr/>
        <a:lstStyle/>
        <a:p>
          <a:endParaRPr lang="ru-RU"/>
        </a:p>
      </dgm:t>
    </dgm:pt>
    <dgm:pt modelId="{D6BF08B3-1245-48E8-834B-0D770B80351C}" type="pres">
      <dgm:prSet presAssocID="{A23CFC8A-289A-41B6-B1BC-B6510C3E666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D40E9F4-03E0-47B7-8255-41AF3A5A536F}" type="pres">
      <dgm:prSet presAssocID="{154B374D-29C2-4AB3-BAE4-B2B8A7004504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B77B79-3829-41DE-882A-235707ED287D}" type="pres">
      <dgm:prSet presAssocID="{1D425745-7956-41E1-9064-ED10C982169E}" presName="spacer" presStyleCnt="0"/>
      <dgm:spPr/>
    </dgm:pt>
    <dgm:pt modelId="{7DA9B6F5-BB1A-4BFE-B03C-E81CFF9D5777}" type="pres">
      <dgm:prSet presAssocID="{6464DF13-DDF2-4EDC-9184-2BC00F5A7E92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20A0A4-FD3E-472E-BD94-AD70C49FD2EA}" type="pres">
      <dgm:prSet presAssocID="{952F084E-1816-4835-9935-A4B9DF6A4C7B}" presName="spacer" presStyleCnt="0"/>
      <dgm:spPr/>
    </dgm:pt>
    <dgm:pt modelId="{2FFFB3FB-EB4D-482F-8506-A2C31138193C}" type="pres">
      <dgm:prSet presAssocID="{DB710643-6751-4A77-AA66-168EBEFA9DEC}" presName="parentText" presStyleLbl="node1" presStyleIdx="2" presStyleCnt="4" custLinFactY="241" custLinFactNeighborX="-708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15EEA5-936D-40FE-9190-662BBA0628A1}" type="pres">
      <dgm:prSet presAssocID="{95969B16-763C-411F-91BB-D1BAFA0B3473}" presName="spacer" presStyleCnt="0"/>
      <dgm:spPr/>
    </dgm:pt>
    <dgm:pt modelId="{F86D6D38-D899-4231-9CFB-F93AE64D4D3C}" type="pres">
      <dgm:prSet presAssocID="{C0FE6C6C-41CD-4A1C-BAC3-9EF9FC4F3CE8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B1F810D-8578-4FF1-ACD6-39AC180C23F4}" srcId="{A23CFC8A-289A-41B6-B1BC-B6510C3E6662}" destId="{154B374D-29C2-4AB3-BAE4-B2B8A7004504}" srcOrd="0" destOrd="0" parTransId="{9A025F0E-9872-4D6E-98E3-0EA05BC8A2BF}" sibTransId="{1D425745-7956-41E1-9064-ED10C982169E}"/>
    <dgm:cxn modelId="{C5B63DF7-992A-4C72-B268-CE572C123CB9}" srcId="{A23CFC8A-289A-41B6-B1BC-B6510C3E6662}" destId="{C0FE6C6C-41CD-4A1C-BAC3-9EF9FC4F3CE8}" srcOrd="3" destOrd="0" parTransId="{388B1FB9-D296-403A-8B37-E8E6AFB0C590}" sibTransId="{82C28904-B46B-47C9-A9DE-B2D5201D35E8}"/>
    <dgm:cxn modelId="{A86D1078-6364-4C24-8373-B92D1F127918}" srcId="{A23CFC8A-289A-41B6-B1BC-B6510C3E6662}" destId="{DB710643-6751-4A77-AA66-168EBEFA9DEC}" srcOrd="2" destOrd="0" parTransId="{5FCAC8C6-A146-4D41-9058-2F88B6A2421D}" sibTransId="{95969B16-763C-411F-91BB-D1BAFA0B3473}"/>
    <dgm:cxn modelId="{EF57D349-580F-4AD3-9CAF-D657A197F1DB}" type="presOf" srcId="{A23CFC8A-289A-41B6-B1BC-B6510C3E6662}" destId="{D6BF08B3-1245-48E8-834B-0D770B80351C}" srcOrd="0" destOrd="0" presId="urn:microsoft.com/office/officeart/2005/8/layout/vList2"/>
    <dgm:cxn modelId="{77B7EA0B-0F5F-4CB6-8DF7-5C7BE4DA0721}" type="presOf" srcId="{6464DF13-DDF2-4EDC-9184-2BC00F5A7E92}" destId="{7DA9B6F5-BB1A-4BFE-B03C-E81CFF9D5777}" srcOrd="0" destOrd="0" presId="urn:microsoft.com/office/officeart/2005/8/layout/vList2"/>
    <dgm:cxn modelId="{F5EE03D4-178A-4EFE-8E48-6B2509D23ED4}" type="presOf" srcId="{DB710643-6751-4A77-AA66-168EBEFA9DEC}" destId="{2FFFB3FB-EB4D-482F-8506-A2C31138193C}" srcOrd="0" destOrd="0" presId="urn:microsoft.com/office/officeart/2005/8/layout/vList2"/>
    <dgm:cxn modelId="{A79FC766-02D8-4C4E-A2BA-730686BF15BA}" type="presOf" srcId="{154B374D-29C2-4AB3-BAE4-B2B8A7004504}" destId="{6D40E9F4-03E0-47B7-8255-41AF3A5A536F}" srcOrd="0" destOrd="0" presId="urn:microsoft.com/office/officeart/2005/8/layout/vList2"/>
    <dgm:cxn modelId="{E1BCE071-EB6A-4FD8-940D-653CF24F6822}" srcId="{A23CFC8A-289A-41B6-B1BC-B6510C3E6662}" destId="{6464DF13-DDF2-4EDC-9184-2BC00F5A7E92}" srcOrd="1" destOrd="0" parTransId="{57979439-BC6A-43BF-9778-25AF0B77A2FD}" sibTransId="{952F084E-1816-4835-9935-A4B9DF6A4C7B}"/>
    <dgm:cxn modelId="{5B15EE13-0ADD-462E-BCAF-5A2D79CB69DB}" type="presOf" srcId="{C0FE6C6C-41CD-4A1C-BAC3-9EF9FC4F3CE8}" destId="{F86D6D38-D899-4231-9CFB-F93AE64D4D3C}" srcOrd="0" destOrd="0" presId="urn:microsoft.com/office/officeart/2005/8/layout/vList2"/>
    <dgm:cxn modelId="{9D60407A-A695-49F7-8681-46E1901C3DC2}" type="presParOf" srcId="{D6BF08B3-1245-48E8-834B-0D770B80351C}" destId="{6D40E9F4-03E0-47B7-8255-41AF3A5A536F}" srcOrd="0" destOrd="0" presId="urn:microsoft.com/office/officeart/2005/8/layout/vList2"/>
    <dgm:cxn modelId="{8D727F53-54FA-4A3E-BE26-BFB09D8FB504}" type="presParOf" srcId="{D6BF08B3-1245-48E8-834B-0D770B80351C}" destId="{C2B77B79-3829-41DE-882A-235707ED287D}" srcOrd="1" destOrd="0" presId="urn:microsoft.com/office/officeart/2005/8/layout/vList2"/>
    <dgm:cxn modelId="{FE202BA2-1FC4-46AF-BF89-44B8777E0ABC}" type="presParOf" srcId="{D6BF08B3-1245-48E8-834B-0D770B80351C}" destId="{7DA9B6F5-BB1A-4BFE-B03C-E81CFF9D5777}" srcOrd="2" destOrd="0" presId="urn:microsoft.com/office/officeart/2005/8/layout/vList2"/>
    <dgm:cxn modelId="{112E8EA0-A4DE-4DBB-B9BF-D8F0F5AEF1EC}" type="presParOf" srcId="{D6BF08B3-1245-48E8-834B-0D770B80351C}" destId="{2420A0A4-FD3E-472E-BD94-AD70C49FD2EA}" srcOrd="3" destOrd="0" presId="urn:microsoft.com/office/officeart/2005/8/layout/vList2"/>
    <dgm:cxn modelId="{4480AE61-A9F9-48C2-90AA-41C9AA575109}" type="presParOf" srcId="{D6BF08B3-1245-48E8-834B-0D770B80351C}" destId="{2FFFB3FB-EB4D-482F-8506-A2C31138193C}" srcOrd="4" destOrd="0" presId="urn:microsoft.com/office/officeart/2005/8/layout/vList2"/>
    <dgm:cxn modelId="{76B773E7-239A-4BDF-9F8B-7CB47858D7F4}" type="presParOf" srcId="{D6BF08B3-1245-48E8-834B-0D770B80351C}" destId="{9515EEA5-936D-40FE-9190-662BBA0628A1}" srcOrd="5" destOrd="0" presId="urn:microsoft.com/office/officeart/2005/8/layout/vList2"/>
    <dgm:cxn modelId="{CC113008-982A-4723-ABAF-CBDFE69A19A1}" type="presParOf" srcId="{D6BF08B3-1245-48E8-834B-0D770B80351C}" destId="{F86D6D38-D899-4231-9CFB-F93AE64D4D3C}" srcOrd="6" destOrd="0" presId="urn:microsoft.com/office/officeart/2005/8/layout/vList2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BC8A077-6232-49E3-ACF4-2E5F8157B623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5174978-9A8B-4268-92EF-77E3E877EA18}">
      <dgm:prSet custT="1"/>
      <dgm:spPr>
        <a:solidFill>
          <a:srgbClr val="FFC000">
            <a:alpha val="50000"/>
          </a:srgbClr>
        </a:solidFill>
      </dgm:spPr>
      <dgm:t>
        <a:bodyPr/>
        <a:lstStyle/>
        <a:p>
          <a:pPr rtl="0"/>
          <a:r>
            <a:rPr lang="ru-RU" sz="1000" dirty="0" smtClean="0">
              <a:solidFill>
                <a:srgbClr val="7030A0"/>
              </a:solidFill>
            </a:rPr>
            <a:t>Мероприятия направлены на своевременное и в полном объеме повышение уровня пожарной безопасности и обеспечение оптимального реагирования на угрозы возникновения пожаров со стороны населения, участие специалистов в профилактических мероприятиях по предупреждению пожаров и гибели людей, участие в предупреждении и ликвидации последствий чрезвычайных ситуаций на территории поселения, организацию и осуществление мероприятий по гражданской обороне, защите населения и территории поселения от чрезвычайных ситуаций природного и техногенного характера</a:t>
          </a:r>
          <a:endParaRPr lang="ru-RU" sz="1000" dirty="0">
            <a:solidFill>
              <a:srgbClr val="7030A0"/>
            </a:solidFill>
          </a:endParaRPr>
        </a:p>
      </dgm:t>
    </dgm:pt>
    <dgm:pt modelId="{F7DA3635-FE61-452E-8DCB-22F8546188A8}" type="parTrans" cxnId="{77232DED-E016-493B-BDBE-7BD1B6959B08}">
      <dgm:prSet/>
      <dgm:spPr/>
      <dgm:t>
        <a:bodyPr/>
        <a:lstStyle/>
        <a:p>
          <a:endParaRPr lang="ru-RU"/>
        </a:p>
      </dgm:t>
    </dgm:pt>
    <dgm:pt modelId="{CDE04B2A-796C-4C50-8324-4CC7441DAEBB}" type="sibTrans" cxnId="{77232DED-E016-493B-BDBE-7BD1B6959B08}">
      <dgm:prSet/>
      <dgm:spPr/>
      <dgm:t>
        <a:bodyPr/>
        <a:lstStyle/>
        <a:p>
          <a:endParaRPr lang="ru-RU"/>
        </a:p>
      </dgm:t>
    </dgm:pt>
    <dgm:pt modelId="{A5F32897-492B-411E-ACD6-15E4F25B1843}" type="pres">
      <dgm:prSet presAssocID="{3BC8A077-6232-49E3-ACF4-2E5F8157B623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1EF4382-4204-44F2-87E1-2F4248166517}" type="pres">
      <dgm:prSet presAssocID="{B5174978-9A8B-4268-92EF-77E3E877EA18}" presName="circ1TxSh" presStyleLbl="vennNode1" presStyleIdx="0" presStyleCnt="1" custLinFactNeighborX="-182" custLinFactNeighborY="-1148"/>
      <dgm:spPr>
        <a:prstGeom prst="horizontalScroll">
          <a:avLst/>
        </a:prstGeom>
      </dgm:spPr>
      <dgm:t>
        <a:bodyPr/>
        <a:lstStyle/>
        <a:p>
          <a:endParaRPr lang="ru-RU"/>
        </a:p>
      </dgm:t>
    </dgm:pt>
  </dgm:ptLst>
  <dgm:cxnLst>
    <dgm:cxn modelId="{C672722B-C166-4A1D-9355-41AE093DC1BD}" type="presOf" srcId="{B5174978-9A8B-4268-92EF-77E3E877EA18}" destId="{A1EF4382-4204-44F2-87E1-2F4248166517}" srcOrd="0" destOrd="0" presId="urn:microsoft.com/office/officeart/2005/8/layout/venn1"/>
    <dgm:cxn modelId="{EC6EA6FE-9E98-4987-A5E5-CA303761B577}" type="presOf" srcId="{3BC8A077-6232-49E3-ACF4-2E5F8157B623}" destId="{A5F32897-492B-411E-ACD6-15E4F25B1843}" srcOrd="0" destOrd="0" presId="urn:microsoft.com/office/officeart/2005/8/layout/venn1"/>
    <dgm:cxn modelId="{77232DED-E016-493B-BDBE-7BD1B6959B08}" srcId="{3BC8A077-6232-49E3-ACF4-2E5F8157B623}" destId="{B5174978-9A8B-4268-92EF-77E3E877EA18}" srcOrd="0" destOrd="0" parTransId="{F7DA3635-FE61-452E-8DCB-22F8546188A8}" sibTransId="{CDE04B2A-796C-4C50-8324-4CC7441DAEBB}"/>
    <dgm:cxn modelId="{7EA72A12-270A-4EB7-B16F-B20AE625B527}" type="presParOf" srcId="{A5F32897-492B-411E-ACD6-15E4F25B1843}" destId="{A1EF4382-4204-44F2-87E1-2F4248166517}" srcOrd="0" destOrd="0" presId="urn:microsoft.com/office/officeart/2005/8/layout/venn1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23CFC8A-289A-41B6-B1BC-B6510C3E666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54B374D-29C2-4AB3-BAE4-B2B8A7004504}">
      <dgm:prSet custT="1"/>
      <dgm:spPr>
        <a:solidFill>
          <a:srgbClr val="FFFF00"/>
        </a:solidFill>
      </dgm:spPr>
      <dgm:t>
        <a:bodyPr/>
        <a:lstStyle/>
        <a:p>
          <a:pPr rtl="0"/>
          <a:r>
            <a:rPr lang="ru-RU" sz="1200" smtClean="0">
              <a:solidFill>
                <a:srgbClr val="C00000"/>
              </a:solidFill>
            </a:rPr>
            <a:t>В 2020 </a:t>
          </a:r>
          <a:r>
            <a:rPr lang="ru-RU" sz="1200" dirty="0" smtClean="0">
              <a:solidFill>
                <a:srgbClr val="C00000"/>
              </a:solidFill>
            </a:rPr>
            <a:t>году  иные межбюджетные трансферты на содержание автомобильных дорог общего пользования местного значения </a:t>
          </a:r>
          <a:r>
            <a:rPr lang="ru-RU" sz="1200" dirty="0" err="1" smtClean="0">
              <a:solidFill>
                <a:srgbClr val="C00000"/>
              </a:solidFill>
            </a:rPr>
            <a:t>Меркуловского</a:t>
          </a:r>
          <a:r>
            <a:rPr lang="ru-RU" sz="1200" dirty="0" smtClean="0">
              <a:solidFill>
                <a:srgbClr val="C00000"/>
              </a:solidFill>
            </a:rPr>
            <a:t> сельского поселения</a:t>
          </a:r>
          <a:endParaRPr lang="ru-RU" sz="1200" dirty="0">
            <a:solidFill>
              <a:srgbClr val="C00000"/>
            </a:solidFill>
          </a:endParaRPr>
        </a:p>
      </dgm:t>
    </dgm:pt>
    <dgm:pt modelId="{9A025F0E-9872-4D6E-98E3-0EA05BC8A2BF}" type="parTrans" cxnId="{BB1F810D-8578-4FF1-ACD6-39AC180C23F4}">
      <dgm:prSet/>
      <dgm:spPr/>
      <dgm:t>
        <a:bodyPr/>
        <a:lstStyle/>
        <a:p>
          <a:endParaRPr lang="ru-RU"/>
        </a:p>
      </dgm:t>
    </dgm:pt>
    <dgm:pt modelId="{1D425745-7956-41E1-9064-ED10C982169E}" type="sibTrans" cxnId="{BB1F810D-8578-4FF1-ACD6-39AC180C23F4}">
      <dgm:prSet/>
      <dgm:spPr/>
      <dgm:t>
        <a:bodyPr/>
        <a:lstStyle/>
        <a:p>
          <a:endParaRPr lang="ru-RU"/>
        </a:p>
      </dgm:t>
    </dgm:pt>
    <dgm:pt modelId="{6464DF13-DDF2-4EDC-9184-2BC00F5A7E92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rtl="0"/>
          <a:r>
            <a:rPr lang="ru-RU" sz="1400" dirty="0" smtClean="0">
              <a:solidFill>
                <a:srgbClr val="7030A0"/>
              </a:solidFill>
            </a:rPr>
            <a:t>2021 год – </a:t>
          </a:r>
          <a:r>
            <a:rPr lang="ru-RU" sz="1400" dirty="0" smtClean="0">
              <a:solidFill>
                <a:srgbClr val="7030A0"/>
              </a:solidFill>
            </a:rPr>
            <a:t>1564,9тыс.руб</a:t>
          </a:r>
          <a:r>
            <a:rPr lang="ru-RU" sz="1400" dirty="0" smtClean="0"/>
            <a:t>.</a:t>
          </a:r>
          <a:endParaRPr lang="ru-RU" sz="1400" dirty="0"/>
        </a:p>
      </dgm:t>
    </dgm:pt>
    <dgm:pt modelId="{57979439-BC6A-43BF-9778-25AF0B77A2FD}" type="parTrans" cxnId="{E1BCE071-EB6A-4FD8-940D-653CF24F6822}">
      <dgm:prSet/>
      <dgm:spPr/>
      <dgm:t>
        <a:bodyPr/>
        <a:lstStyle/>
        <a:p>
          <a:endParaRPr lang="ru-RU"/>
        </a:p>
      </dgm:t>
    </dgm:pt>
    <dgm:pt modelId="{952F084E-1816-4835-9935-A4B9DF6A4C7B}" type="sibTrans" cxnId="{E1BCE071-EB6A-4FD8-940D-653CF24F6822}">
      <dgm:prSet/>
      <dgm:spPr/>
      <dgm:t>
        <a:bodyPr/>
        <a:lstStyle/>
        <a:p>
          <a:endParaRPr lang="ru-RU"/>
        </a:p>
      </dgm:t>
    </dgm:pt>
    <dgm:pt modelId="{DB710643-6751-4A77-AA66-168EBEFA9DEC}">
      <dgm:prSet custT="1"/>
      <dgm:spPr>
        <a:solidFill>
          <a:schemeClr val="accent6"/>
        </a:solidFill>
      </dgm:spPr>
      <dgm:t>
        <a:bodyPr/>
        <a:lstStyle/>
        <a:p>
          <a:pPr rtl="0"/>
          <a:r>
            <a:rPr lang="ru-RU" sz="1400" dirty="0" smtClean="0">
              <a:solidFill>
                <a:srgbClr val="7030A0"/>
              </a:solidFill>
            </a:rPr>
            <a:t>2022  год-1646,3ыс.руб.</a:t>
          </a:r>
          <a:endParaRPr lang="ru-RU" sz="1400" dirty="0">
            <a:solidFill>
              <a:srgbClr val="7030A0"/>
            </a:solidFill>
          </a:endParaRPr>
        </a:p>
      </dgm:t>
    </dgm:pt>
    <dgm:pt modelId="{5FCAC8C6-A146-4D41-9058-2F88B6A2421D}" type="parTrans" cxnId="{A86D1078-6364-4C24-8373-B92D1F127918}">
      <dgm:prSet/>
      <dgm:spPr/>
      <dgm:t>
        <a:bodyPr/>
        <a:lstStyle/>
        <a:p>
          <a:endParaRPr lang="ru-RU"/>
        </a:p>
      </dgm:t>
    </dgm:pt>
    <dgm:pt modelId="{95969B16-763C-411F-91BB-D1BAFA0B3473}" type="sibTrans" cxnId="{A86D1078-6364-4C24-8373-B92D1F127918}">
      <dgm:prSet/>
      <dgm:spPr/>
      <dgm:t>
        <a:bodyPr/>
        <a:lstStyle/>
        <a:p>
          <a:endParaRPr lang="ru-RU"/>
        </a:p>
      </dgm:t>
    </dgm:pt>
    <dgm:pt modelId="{C0FE6C6C-41CD-4A1C-BAC3-9EF9FC4F3CE8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pPr rtl="0"/>
          <a:r>
            <a:rPr lang="ru-RU" sz="1400" dirty="0" smtClean="0">
              <a:solidFill>
                <a:srgbClr val="7030A0"/>
              </a:solidFill>
            </a:rPr>
            <a:t>2023год- 1646,3тыс.руб.</a:t>
          </a:r>
          <a:endParaRPr lang="ru-RU" sz="1400" dirty="0">
            <a:solidFill>
              <a:srgbClr val="7030A0"/>
            </a:solidFill>
          </a:endParaRPr>
        </a:p>
      </dgm:t>
    </dgm:pt>
    <dgm:pt modelId="{388B1FB9-D296-403A-8B37-E8E6AFB0C590}" type="parTrans" cxnId="{C5B63DF7-992A-4C72-B268-CE572C123CB9}">
      <dgm:prSet/>
      <dgm:spPr/>
      <dgm:t>
        <a:bodyPr/>
        <a:lstStyle/>
        <a:p>
          <a:endParaRPr lang="ru-RU"/>
        </a:p>
      </dgm:t>
    </dgm:pt>
    <dgm:pt modelId="{82C28904-B46B-47C9-A9DE-B2D5201D35E8}" type="sibTrans" cxnId="{C5B63DF7-992A-4C72-B268-CE572C123CB9}">
      <dgm:prSet/>
      <dgm:spPr/>
      <dgm:t>
        <a:bodyPr/>
        <a:lstStyle/>
        <a:p>
          <a:endParaRPr lang="ru-RU"/>
        </a:p>
      </dgm:t>
    </dgm:pt>
    <dgm:pt modelId="{D6BF08B3-1245-48E8-834B-0D770B80351C}" type="pres">
      <dgm:prSet presAssocID="{A23CFC8A-289A-41B6-B1BC-B6510C3E666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D40E9F4-03E0-47B7-8255-41AF3A5A536F}" type="pres">
      <dgm:prSet presAssocID="{154B374D-29C2-4AB3-BAE4-B2B8A7004504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B77B79-3829-41DE-882A-235707ED287D}" type="pres">
      <dgm:prSet presAssocID="{1D425745-7956-41E1-9064-ED10C982169E}" presName="spacer" presStyleCnt="0"/>
      <dgm:spPr/>
    </dgm:pt>
    <dgm:pt modelId="{7DA9B6F5-BB1A-4BFE-B03C-E81CFF9D5777}" type="pres">
      <dgm:prSet presAssocID="{6464DF13-DDF2-4EDC-9184-2BC00F5A7E92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20A0A4-FD3E-472E-BD94-AD70C49FD2EA}" type="pres">
      <dgm:prSet presAssocID="{952F084E-1816-4835-9935-A4B9DF6A4C7B}" presName="spacer" presStyleCnt="0"/>
      <dgm:spPr/>
    </dgm:pt>
    <dgm:pt modelId="{2FFFB3FB-EB4D-482F-8506-A2C31138193C}" type="pres">
      <dgm:prSet presAssocID="{DB710643-6751-4A77-AA66-168EBEFA9DEC}" presName="parentText" presStyleLbl="node1" presStyleIdx="2" presStyleCnt="4" custLinFactY="241" custLinFactNeighborX="-708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15EEA5-936D-40FE-9190-662BBA0628A1}" type="pres">
      <dgm:prSet presAssocID="{95969B16-763C-411F-91BB-D1BAFA0B3473}" presName="spacer" presStyleCnt="0"/>
      <dgm:spPr/>
    </dgm:pt>
    <dgm:pt modelId="{F86D6D38-D899-4231-9CFB-F93AE64D4D3C}" type="pres">
      <dgm:prSet presAssocID="{C0FE6C6C-41CD-4A1C-BAC3-9EF9FC4F3CE8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B1F810D-8578-4FF1-ACD6-39AC180C23F4}" srcId="{A23CFC8A-289A-41B6-B1BC-B6510C3E6662}" destId="{154B374D-29C2-4AB3-BAE4-B2B8A7004504}" srcOrd="0" destOrd="0" parTransId="{9A025F0E-9872-4D6E-98E3-0EA05BC8A2BF}" sibTransId="{1D425745-7956-41E1-9064-ED10C982169E}"/>
    <dgm:cxn modelId="{433D7C0A-F1E8-4768-8CFF-F57A558F3324}" type="presOf" srcId="{A23CFC8A-289A-41B6-B1BC-B6510C3E6662}" destId="{D6BF08B3-1245-48E8-834B-0D770B80351C}" srcOrd="0" destOrd="0" presId="urn:microsoft.com/office/officeart/2005/8/layout/vList2"/>
    <dgm:cxn modelId="{C5B63DF7-992A-4C72-B268-CE572C123CB9}" srcId="{A23CFC8A-289A-41B6-B1BC-B6510C3E6662}" destId="{C0FE6C6C-41CD-4A1C-BAC3-9EF9FC4F3CE8}" srcOrd="3" destOrd="0" parTransId="{388B1FB9-D296-403A-8B37-E8E6AFB0C590}" sibTransId="{82C28904-B46B-47C9-A9DE-B2D5201D35E8}"/>
    <dgm:cxn modelId="{A86D1078-6364-4C24-8373-B92D1F127918}" srcId="{A23CFC8A-289A-41B6-B1BC-B6510C3E6662}" destId="{DB710643-6751-4A77-AA66-168EBEFA9DEC}" srcOrd="2" destOrd="0" parTransId="{5FCAC8C6-A146-4D41-9058-2F88B6A2421D}" sibTransId="{95969B16-763C-411F-91BB-D1BAFA0B3473}"/>
    <dgm:cxn modelId="{A6836183-3BBA-409A-A136-1545180C1606}" type="presOf" srcId="{154B374D-29C2-4AB3-BAE4-B2B8A7004504}" destId="{6D40E9F4-03E0-47B7-8255-41AF3A5A536F}" srcOrd="0" destOrd="0" presId="urn:microsoft.com/office/officeart/2005/8/layout/vList2"/>
    <dgm:cxn modelId="{E1BCE071-EB6A-4FD8-940D-653CF24F6822}" srcId="{A23CFC8A-289A-41B6-B1BC-B6510C3E6662}" destId="{6464DF13-DDF2-4EDC-9184-2BC00F5A7E92}" srcOrd="1" destOrd="0" parTransId="{57979439-BC6A-43BF-9778-25AF0B77A2FD}" sibTransId="{952F084E-1816-4835-9935-A4B9DF6A4C7B}"/>
    <dgm:cxn modelId="{BC97614E-3762-4A8D-ABF6-679D969C7C14}" type="presOf" srcId="{C0FE6C6C-41CD-4A1C-BAC3-9EF9FC4F3CE8}" destId="{F86D6D38-D899-4231-9CFB-F93AE64D4D3C}" srcOrd="0" destOrd="0" presId="urn:microsoft.com/office/officeart/2005/8/layout/vList2"/>
    <dgm:cxn modelId="{5561D44F-48F3-42FB-85DB-66D46702D2AA}" type="presOf" srcId="{6464DF13-DDF2-4EDC-9184-2BC00F5A7E92}" destId="{7DA9B6F5-BB1A-4BFE-B03C-E81CFF9D5777}" srcOrd="0" destOrd="0" presId="urn:microsoft.com/office/officeart/2005/8/layout/vList2"/>
    <dgm:cxn modelId="{8D7635C0-C2B9-4819-91E7-F6C1C4DC0526}" type="presOf" srcId="{DB710643-6751-4A77-AA66-168EBEFA9DEC}" destId="{2FFFB3FB-EB4D-482F-8506-A2C31138193C}" srcOrd="0" destOrd="0" presId="urn:microsoft.com/office/officeart/2005/8/layout/vList2"/>
    <dgm:cxn modelId="{01CBD323-3D96-4176-804B-370161264D8F}" type="presParOf" srcId="{D6BF08B3-1245-48E8-834B-0D770B80351C}" destId="{6D40E9F4-03E0-47B7-8255-41AF3A5A536F}" srcOrd="0" destOrd="0" presId="urn:microsoft.com/office/officeart/2005/8/layout/vList2"/>
    <dgm:cxn modelId="{51F7B39A-D353-4C64-974B-A409B1705BBA}" type="presParOf" srcId="{D6BF08B3-1245-48E8-834B-0D770B80351C}" destId="{C2B77B79-3829-41DE-882A-235707ED287D}" srcOrd="1" destOrd="0" presId="urn:microsoft.com/office/officeart/2005/8/layout/vList2"/>
    <dgm:cxn modelId="{8AF0D047-5A19-4617-AED5-00FF93C7EDF1}" type="presParOf" srcId="{D6BF08B3-1245-48E8-834B-0D770B80351C}" destId="{7DA9B6F5-BB1A-4BFE-B03C-E81CFF9D5777}" srcOrd="2" destOrd="0" presId="urn:microsoft.com/office/officeart/2005/8/layout/vList2"/>
    <dgm:cxn modelId="{0B099BDB-768E-4A3C-B87B-E1EF4E702AAA}" type="presParOf" srcId="{D6BF08B3-1245-48E8-834B-0D770B80351C}" destId="{2420A0A4-FD3E-472E-BD94-AD70C49FD2EA}" srcOrd="3" destOrd="0" presId="urn:microsoft.com/office/officeart/2005/8/layout/vList2"/>
    <dgm:cxn modelId="{F45E3EDB-4B52-4C2C-BE79-3280390FC948}" type="presParOf" srcId="{D6BF08B3-1245-48E8-834B-0D770B80351C}" destId="{2FFFB3FB-EB4D-482F-8506-A2C31138193C}" srcOrd="4" destOrd="0" presId="urn:microsoft.com/office/officeart/2005/8/layout/vList2"/>
    <dgm:cxn modelId="{22AAFFE7-84B4-47BE-A5FE-A44169030C51}" type="presParOf" srcId="{D6BF08B3-1245-48E8-834B-0D770B80351C}" destId="{9515EEA5-936D-40FE-9190-662BBA0628A1}" srcOrd="5" destOrd="0" presId="urn:microsoft.com/office/officeart/2005/8/layout/vList2"/>
    <dgm:cxn modelId="{76ECCB3B-8F81-4ABE-AFFE-698DA2BBF7CA}" type="presParOf" srcId="{D6BF08B3-1245-48E8-834B-0D770B80351C}" destId="{F86D6D38-D899-4231-9CFB-F93AE64D4D3C}" srcOrd="6" destOrd="0" presId="urn:microsoft.com/office/officeart/2005/8/layout/vList2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BC8A077-6232-49E3-ACF4-2E5F8157B623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5174978-9A8B-4268-92EF-77E3E877EA18}">
      <dgm:prSet custT="1"/>
      <dgm:spPr>
        <a:solidFill>
          <a:srgbClr val="FFC000">
            <a:alpha val="50000"/>
          </a:srgbClr>
        </a:solidFill>
      </dgm:spPr>
      <dgm:t>
        <a:bodyPr/>
        <a:lstStyle/>
        <a:p>
          <a:pPr rtl="0"/>
          <a:r>
            <a:rPr lang="ru-RU" sz="1000" dirty="0" smtClean="0"/>
            <a:t>Иные межбюджетные трансферты  на </a:t>
          </a:r>
          <a:r>
            <a:rPr lang="ru-RU" sz="1000" dirty="0" err="1" smtClean="0"/>
            <a:t>содержанрие</a:t>
          </a:r>
          <a:r>
            <a:rPr lang="ru-RU" sz="1000" dirty="0" smtClean="0"/>
            <a:t> автомобильных дорог </a:t>
          </a:r>
          <a:r>
            <a:rPr lang="ru-RU" sz="1000" dirty="0" err="1" smtClean="0"/>
            <a:t>Меркуловского</a:t>
          </a:r>
          <a:r>
            <a:rPr lang="ru-RU" sz="1000" dirty="0" smtClean="0"/>
            <a:t> сельского поселения направляются на финансовое обеспечение деятельности по проектированию, строительству, реконструкции, капитальному ремонту, ремонту и содержанию автомобильных дорог общего пользования местного значения </a:t>
          </a:r>
          <a:r>
            <a:rPr lang="ru-RU" sz="1000" dirty="0" err="1" smtClean="0"/>
            <a:t>Меркуловского</a:t>
          </a:r>
          <a:r>
            <a:rPr lang="ru-RU" sz="1000" dirty="0" smtClean="0"/>
            <a:t> сельского поселения и искусственных сооружений на них, а также капитальному ремонту и ремонту дворовых территорий многоквартирных домов, проездов к дворовым территориям многоквартирных домов населенных пунктов на территории </a:t>
          </a:r>
          <a:r>
            <a:rPr lang="ru-RU" sz="1000" dirty="0" err="1" smtClean="0"/>
            <a:t>Меркуловского</a:t>
          </a:r>
          <a:r>
            <a:rPr lang="ru-RU" sz="1000" dirty="0" smtClean="0"/>
            <a:t> сельского поселения.</a:t>
          </a:r>
          <a:endParaRPr lang="ru-RU" sz="1000" dirty="0">
            <a:solidFill>
              <a:srgbClr val="7030A0"/>
            </a:solidFill>
          </a:endParaRPr>
        </a:p>
      </dgm:t>
    </dgm:pt>
    <dgm:pt modelId="{F7DA3635-FE61-452E-8DCB-22F8546188A8}" type="parTrans" cxnId="{77232DED-E016-493B-BDBE-7BD1B6959B08}">
      <dgm:prSet/>
      <dgm:spPr/>
      <dgm:t>
        <a:bodyPr/>
        <a:lstStyle/>
        <a:p>
          <a:endParaRPr lang="ru-RU"/>
        </a:p>
      </dgm:t>
    </dgm:pt>
    <dgm:pt modelId="{CDE04B2A-796C-4C50-8324-4CC7441DAEBB}" type="sibTrans" cxnId="{77232DED-E016-493B-BDBE-7BD1B6959B08}">
      <dgm:prSet/>
      <dgm:spPr/>
      <dgm:t>
        <a:bodyPr/>
        <a:lstStyle/>
        <a:p>
          <a:endParaRPr lang="ru-RU"/>
        </a:p>
      </dgm:t>
    </dgm:pt>
    <dgm:pt modelId="{A5F32897-492B-411E-ACD6-15E4F25B1843}" type="pres">
      <dgm:prSet presAssocID="{3BC8A077-6232-49E3-ACF4-2E5F8157B623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1EF4382-4204-44F2-87E1-2F4248166517}" type="pres">
      <dgm:prSet presAssocID="{B5174978-9A8B-4268-92EF-77E3E877EA18}" presName="circ1TxSh" presStyleLbl="vennNode1" presStyleIdx="0" presStyleCnt="1" custScaleX="125820" custLinFactNeighborX="-182" custLinFactNeighborY="-1148"/>
      <dgm:spPr>
        <a:prstGeom prst="horizontalScroll">
          <a:avLst/>
        </a:prstGeom>
      </dgm:spPr>
      <dgm:t>
        <a:bodyPr/>
        <a:lstStyle/>
        <a:p>
          <a:endParaRPr lang="ru-RU"/>
        </a:p>
      </dgm:t>
    </dgm:pt>
  </dgm:ptLst>
  <dgm:cxnLst>
    <dgm:cxn modelId="{77232DED-E016-493B-BDBE-7BD1B6959B08}" srcId="{3BC8A077-6232-49E3-ACF4-2E5F8157B623}" destId="{B5174978-9A8B-4268-92EF-77E3E877EA18}" srcOrd="0" destOrd="0" parTransId="{F7DA3635-FE61-452E-8DCB-22F8546188A8}" sibTransId="{CDE04B2A-796C-4C50-8324-4CC7441DAEBB}"/>
    <dgm:cxn modelId="{0C369064-F5D2-4FF5-BEF7-3D528C9281CB}" type="presOf" srcId="{3BC8A077-6232-49E3-ACF4-2E5F8157B623}" destId="{A5F32897-492B-411E-ACD6-15E4F25B1843}" srcOrd="0" destOrd="0" presId="urn:microsoft.com/office/officeart/2005/8/layout/venn1"/>
    <dgm:cxn modelId="{D89EF68E-C029-4AAE-850F-659608E0586E}" type="presOf" srcId="{B5174978-9A8B-4268-92EF-77E3E877EA18}" destId="{A1EF4382-4204-44F2-87E1-2F4248166517}" srcOrd="0" destOrd="0" presId="urn:microsoft.com/office/officeart/2005/8/layout/venn1"/>
    <dgm:cxn modelId="{C8AFEC7F-1563-4B97-9017-9F6B02E736E3}" type="presParOf" srcId="{A5F32897-492B-411E-ACD6-15E4F25B1843}" destId="{A1EF4382-4204-44F2-87E1-2F4248166517}" srcOrd="0" destOrd="0" presId="urn:microsoft.com/office/officeart/2005/8/layout/venn1"/>
  </dgm:cxnLst>
  <dgm:bg/>
  <dgm:whole/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FB1490-933D-4F1A-BB91-51F607A7FF71}">
      <dsp:nvSpPr>
        <dsp:cNvPr id="0" name=""/>
        <dsp:cNvSpPr/>
      </dsp:nvSpPr>
      <dsp:spPr>
        <a:xfrm>
          <a:off x="0" y="168998"/>
          <a:ext cx="8780845" cy="124666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1000"/>
                <a:satMod val="255000"/>
              </a:schemeClr>
            </a:gs>
            <a:gs pos="55000">
              <a:schemeClr val="accent2">
                <a:tint val="12000"/>
                <a:satMod val="255000"/>
              </a:schemeClr>
            </a:gs>
            <a:gs pos="100000">
              <a:schemeClr val="accent2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chemeClr val="accent2"/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ru-RU" sz="2000" b="0" kern="1200" dirty="0" smtClean="0">
            <a:solidFill>
              <a:schemeClr val="tx1"/>
            </a:solidFill>
          </a:endParaRPr>
        </a:p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b="0" kern="1200" dirty="0" smtClean="0">
              <a:solidFill>
                <a:schemeClr val="tx1"/>
              </a:solidFill>
              <a:latin typeface="+mj-lt"/>
            </a:rPr>
            <a:t>Общий объем расходов по отрасли «Культура»</a:t>
          </a:r>
        </a:p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b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rPr>
            <a:t>в 201</a:t>
          </a:r>
          <a:r>
            <a:rPr lang="en-US" sz="2000" b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rPr>
            <a:t>1</a:t>
          </a:r>
          <a:r>
            <a:rPr lang="ru-RU" sz="2000" b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rPr>
            <a:t> году – </a:t>
          </a:r>
          <a:r>
            <a:rPr lang="en-US" sz="2000" b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rPr>
            <a:t>9</a:t>
          </a:r>
          <a:r>
            <a:rPr lang="ru-RU" sz="2000" b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rPr>
            <a:t> </a:t>
          </a:r>
          <a:r>
            <a:rPr lang="en-US" sz="2000" b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rPr>
            <a:t>597</a:t>
          </a:r>
          <a:r>
            <a:rPr lang="ru-RU" sz="2000" b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rPr>
            <a:t>,</a:t>
          </a:r>
          <a:r>
            <a:rPr lang="en-US" sz="2000" b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rPr>
            <a:t>4</a:t>
          </a:r>
          <a:r>
            <a:rPr lang="ru-RU" sz="2000" b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rPr>
            <a:t> тыс. рублей, </a:t>
          </a:r>
        </a:p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b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rPr>
            <a:t>в 201</a:t>
          </a:r>
          <a:r>
            <a:rPr lang="en-US" sz="2000" b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rPr>
            <a:t>2</a:t>
          </a:r>
          <a:r>
            <a:rPr lang="ru-RU" sz="2000" b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rPr>
            <a:t> году – 12 864,7 тыс. рублей, </a:t>
          </a:r>
        </a:p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b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rPr>
            <a:t>в 201</a:t>
          </a:r>
          <a:r>
            <a:rPr lang="en-US" sz="2000" b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rPr>
            <a:t>3</a:t>
          </a:r>
          <a:r>
            <a:rPr lang="ru-RU" sz="2000" b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rPr>
            <a:t> году – </a:t>
          </a:r>
          <a:r>
            <a:rPr lang="ru-RU" sz="2000" b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rPr>
            <a:t>1</a:t>
          </a:r>
          <a:r>
            <a:rPr lang="en-US" sz="2000" b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rPr>
            <a:t>4</a:t>
          </a:r>
          <a:r>
            <a:rPr lang="ru-RU" sz="2000" b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rPr>
            <a:t> </a:t>
          </a:r>
          <a:r>
            <a:rPr lang="en-US" sz="2000" b="0" kern="120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rPr>
            <a:t>79</a:t>
          </a:r>
          <a:r>
            <a:rPr lang="ru-RU" sz="2000" b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rPr>
            <a:t>5,</a:t>
          </a:r>
          <a:r>
            <a:rPr lang="en-US" sz="2000" b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rPr>
            <a:t>0</a:t>
          </a:r>
          <a:r>
            <a:rPr lang="ru-RU" sz="2000" b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rPr>
            <a:t> тыс. рублей,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ru-RU" sz="1600" b="1" kern="1200" dirty="0">
            <a:solidFill>
              <a:schemeClr val="tx1"/>
            </a:solidFill>
          </a:endParaRPr>
        </a:p>
      </dsp:txBody>
      <dsp:txXfrm>
        <a:off x="36514" y="205512"/>
        <a:ext cx="8707817" cy="1173635"/>
      </dsp:txXfrm>
    </dsp:sp>
    <dsp:sp modelId="{4BD96DF3-C2B9-4A5A-B946-C3AD3824D913}">
      <dsp:nvSpPr>
        <dsp:cNvPr id="0" name=""/>
        <dsp:cNvSpPr/>
      </dsp:nvSpPr>
      <dsp:spPr>
        <a:xfrm>
          <a:off x="109055" y="1620536"/>
          <a:ext cx="4615356" cy="161169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1000"/>
                <a:satMod val="255000"/>
              </a:schemeClr>
            </a:gs>
            <a:gs pos="55000">
              <a:schemeClr val="accent1">
                <a:tint val="12000"/>
                <a:satMod val="255000"/>
              </a:schemeClr>
            </a:gs>
            <a:gs pos="100000">
              <a:schemeClr val="accent1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chemeClr val="accent1"/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i="0" kern="1200" baseline="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Расходы на финансовое обеспечение выполнения муниципального задания </a:t>
          </a:r>
          <a:r>
            <a:rPr lang="ru-RU" sz="1600" b="1" i="0" kern="1200" baseline="0" smtClean="0">
              <a:solidFill>
                <a:schemeClr val="tx1"/>
              </a:solidFill>
              <a:latin typeface="+mj-lt"/>
              <a:cs typeface="Times New Roman" pitchFamily="18" charset="0"/>
            </a:rPr>
            <a:t>бюджетными учреждениями </a:t>
          </a:r>
          <a:r>
            <a:rPr lang="ru-RU" sz="1600" b="1" i="0" kern="1200" baseline="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культуры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i="0" kern="1200" baseline="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в</a:t>
          </a:r>
          <a:r>
            <a:rPr lang="ru-RU" sz="1600" b="1" kern="120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 2011 году – 6 435,9 тыс</a:t>
          </a:r>
          <a:r>
            <a:rPr lang="ru-RU" sz="1600" b="1" i="0" kern="1200" baseline="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. рублей,    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i="0" kern="1200" baseline="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в 2012 году – 7 228,2 тыс. рублей,           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i="0" kern="1200" baseline="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в 2013 году – 9 082,7 тыс. рублей</a:t>
          </a:r>
        </a:p>
      </dsp:txBody>
      <dsp:txXfrm>
        <a:off x="156260" y="1667741"/>
        <a:ext cx="4520946" cy="1517285"/>
      </dsp:txXfrm>
    </dsp:sp>
    <dsp:sp modelId="{83169FD6-BB3B-4AD1-8845-0022DCB4620C}">
      <dsp:nvSpPr>
        <dsp:cNvPr id="0" name=""/>
        <dsp:cNvSpPr/>
      </dsp:nvSpPr>
      <dsp:spPr>
        <a:xfrm>
          <a:off x="76190" y="3320757"/>
          <a:ext cx="4661552" cy="260150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1000"/>
                <a:satMod val="255000"/>
              </a:schemeClr>
            </a:gs>
            <a:gs pos="55000">
              <a:schemeClr val="accent1">
                <a:tint val="12000"/>
                <a:satMod val="255000"/>
              </a:schemeClr>
            </a:gs>
            <a:gs pos="100000">
              <a:schemeClr val="accent1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chemeClr val="accent1"/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1" i="0" kern="120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Расходы на проведение целевых мероприятий, в т.ч. </a:t>
          </a:r>
          <a:r>
            <a:rPr lang="ru-RU" sz="1600" b="1" kern="120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создание музейных экспозиций, проведение фестивалей, культурных акций, праздников на территории Верхнедонского района </a:t>
          </a:r>
        </a:p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в 2011 году – </a:t>
          </a:r>
          <a:r>
            <a:rPr lang="ru-RU" sz="1600" b="1" i="0" kern="1200" baseline="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469</a:t>
          </a:r>
          <a:r>
            <a:rPr lang="ru-RU" sz="1600" b="1" kern="120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,8 тыс</a:t>
          </a:r>
          <a:r>
            <a:rPr lang="ru-RU" sz="1600" b="1" i="0" kern="1200" baseline="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. рублей, </a:t>
          </a:r>
        </a:p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1" i="0" kern="1200" baseline="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в 2012 году – 784,1</a:t>
          </a:r>
          <a:r>
            <a:rPr lang="ru-RU" sz="1600" b="1" kern="120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 тыс</a:t>
          </a:r>
          <a:r>
            <a:rPr lang="ru-RU" sz="1600" b="1" i="0" kern="1200" baseline="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. рублей, </a:t>
          </a:r>
        </a:p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1" i="0" kern="1200" baseline="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в 2013 году – 826,7 тыс. рублей</a:t>
          </a:r>
          <a:endParaRPr lang="ru-RU" sz="1800" b="1" i="1" kern="1200" dirty="0">
            <a:solidFill>
              <a:schemeClr val="tx1"/>
            </a:solidFill>
            <a:latin typeface="+mj-lt"/>
            <a:cs typeface="Times New Roman" pitchFamily="18" charset="0"/>
          </a:endParaRPr>
        </a:p>
      </dsp:txBody>
      <dsp:txXfrm>
        <a:off x="152386" y="3396953"/>
        <a:ext cx="4509160" cy="2449117"/>
      </dsp:txXfrm>
    </dsp:sp>
    <dsp:sp modelId="{30BCB1A0-DE49-45A5-9DDB-FDE42AD0C568}">
      <dsp:nvSpPr>
        <dsp:cNvPr id="0" name=""/>
        <dsp:cNvSpPr/>
      </dsp:nvSpPr>
      <dsp:spPr>
        <a:xfrm>
          <a:off x="4874648" y="1704492"/>
          <a:ext cx="3700721" cy="136435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1000"/>
                <a:satMod val="255000"/>
              </a:schemeClr>
            </a:gs>
            <a:gs pos="55000">
              <a:schemeClr val="accent1">
                <a:tint val="12000"/>
                <a:satMod val="255000"/>
              </a:schemeClr>
            </a:gs>
            <a:gs pos="100000">
              <a:schemeClr val="accent1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chemeClr val="accent1"/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i="0" kern="120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Расходы на комплектование библиотечных фондов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i="0" kern="1200" baseline="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в</a:t>
          </a:r>
          <a:r>
            <a:rPr lang="ru-RU" sz="1600" b="1" kern="120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 2011 году –   48,9 тыс</a:t>
          </a:r>
          <a:r>
            <a:rPr lang="ru-RU" sz="1600" b="1" i="0" kern="1200" baseline="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. рублей,    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i="0" kern="1200" baseline="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в 2012 году – 142,6 тыс. рублей,           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i="0" kern="1200" baseline="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в 2013 году – 124,4 тыс. рублей</a:t>
          </a:r>
          <a:endParaRPr lang="ru-RU" sz="1200" b="0" i="1" kern="12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914608" y="1744452"/>
        <a:ext cx="3620801" cy="1284431"/>
      </dsp:txXfrm>
    </dsp:sp>
    <dsp:sp modelId="{0F693219-676B-46F6-BEAF-EC14E9E68490}">
      <dsp:nvSpPr>
        <dsp:cNvPr id="0" name=""/>
        <dsp:cNvSpPr/>
      </dsp:nvSpPr>
      <dsp:spPr>
        <a:xfrm>
          <a:off x="4880713" y="3559094"/>
          <a:ext cx="3819350" cy="175116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1000"/>
                <a:satMod val="255000"/>
              </a:schemeClr>
            </a:gs>
            <a:gs pos="55000">
              <a:schemeClr val="accent1">
                <a:tint val="12000"/>
                <a:satMod val="255000"/>
              </a:schemeClr>
            </a:gs>
            <a:gs pos="100000">
              <a:schemeClr val="accent1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chemeClr val="accent1"/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kern="120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Расходы на реализацию районных долгосрочных целевых программ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i="0" kern="1200" baseline="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в</a:t>
          </a:r>
          <a:r>
            <a:rPr lang="ru-RU" sz="1600" b="1" kern="120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 2011 году – 7 021,5 тыс</a:t>
          </a:r>
          <a:r>
            <a:rPr lang="ru-RU" sz="1600" b="1" i="0" kern="1200" baseline="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. рублей,    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i="0" kern="1200" baseline="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в 2012 году – 10 284,4 тыс. рублей,           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i="0" kern="1200" baseline="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в 2013 году – 11 874,0 тыс. рублей</a:t>
          </a:r>
          <a:endParaRPr lang="ru-RU" sz="1400" b="1" kern="1200" dirty="0">
            <a:solidFill>
              <a:schemeClr val="tx1"/>
            </a:solidFill>
          </a:endParaRPr>
        </a:p>
      </dsp:txBody>
      <dsp:txXfrm>
        <a:off x="4932003" y="3610384"/>
        <a:ext cx="3716770" cy="16485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jpe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0.54535</cdr:x>
      <cdr:y>0.53038</cdr:y>
    </cdr:from>
    <cdr:to>
      <cdr:x>0.6454</cdr:x>
      <cdr:y>0.68942</cdr:y>
    </cdr:to>
    <cdr:sp macro="" textlink="">
      <cdr:nvSpPr>
        <cdr:cNvPr id="2" name="TextBox 3"/>
        <cdr:cNvSpPr txBox="1"/>
      </cdr:nvSpPr>
      <cdr:spPr>
        <a:xfrm xmlns:a="http://schemas.openxmlformats.org/drawingml/2006/main">
          <a:off x="4752963" y="2155464"/>
          <a:ext cx="871979" cy="64633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 dirty="0" smtClean="0"/>
        </a:p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0.10016</cdr:x>
      <cdr:y>0.32966</cdr:y>
    </cdr:from>
    <cdr:to>
      <cdr:x>0.33525</cdr:x>
      <cdr:y>0.42968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10557" y="1339753"/>
          <a:ext cx="1433115" cy="4064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0.60656</cdr:x>
      <cdr:y>0.36914</cdr:y>
    </cdr:from>
    <cdr:to>
      <cdr:x>0.69672</cdr:x>
      <cdr:y>0.47461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5286412" y="1500198"/>
          <a:ext cx="785819" cy="428628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 sz="1800" dirty="0"/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0.7354</cdr:x>
      <cdr:y>0.15085</cdr:y>
    </cdr:from>
    <cdr:to>
      <cdr:x>0.99885</cdr:x>
      <cdr:y>0.24641</cdr:y>
    </cdr:to>
    <cdr:sp macro="" textlink="">
      <cdr:nvSpPr>
        <cdr:cNvPr id="2" name="TextBox 8"/>
        <cdr:cNvSpPr txBox="1"/>
      </cdr:nvSpPr>
      <cdr:spPr>
        <a:xfrm xmlns:a="http://schemas.openxmlformats.org/drawingml/2006/main">
          <a:off x="5832648" y="583039"/>
          <a:ext cx="2089481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0.52558</cdr:x>
      <cdr:y>0.14787</cdr:y>
    </cdr:from>
    <cdr:to>
      <cdr:x>0.64371</cdr:x>
      <cdr:y>0.21574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357718" y="571504"/>
          <a:ext cx="979447" cy="2623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0.60784</cdr:x>
      <cdr:y>0.34735</cdr:y>
    </cdr:from>
    <cdr:to>
      <cdr:x>0.76534</cdr:x>
      <cdr:y>0.42879</cdr:y>
    </cdr:to>
    <cdr:sp macro="" textlink="">
      <cdr:nvSpPr>
        <cdr:cNvPr id="5" name="TextBox 4"/>
        <cdr:cNvSpPr txBox="1"/>
      </cdr:nvSpPr>
      <cdr:spPr>
        <a:xfrm xmlns:a="http://schemas.openxmlformats.org/drawingml/2006/main" rot="21250254">
          <a:off x="5558078" y="1842719"/>
          <a:ext cx="1440180" cy="4320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800" dirty="0">
            <a:latin typeface="Arial Cyr" pitchFamily="34" charset="0"/>
            <a:cs typeface="Arial Cyr" pitchFamily="34" charset="0"/>
          </a:endParaRP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0.69675</cdr:x>
      <cdr:y>0.12692</cdr:y>
    </cdr:from>
    <cdr:to>
      <cdr:x>0.9602</cdr:x>
      <cdr:y>0.22248</cdr:y>
    </cdr:to>
    <cdr:sp macro="" textlink="">
      <cdr:nvSpPr>
        <cdr:cNvPr id="2" name="TextBox 8"/>
        <cdr:cNvSpPr txBox="1"/>
      </cdr:nvSpPr>
      <cdr:spPr>
        <a:xfrm xmlns:a="http://schemas.openxmlformats.org/drawingml/2006/main">
          <a:off x="5776954" y="490542"/>
          <a:ext cx="2184333" cy="36933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0.52558</cdr:x>
      <cdr:y>0.14787</cdr:y>
    </cdr:from>
    <cdr:to>
      <cdr:x>0.64371</cdr:x>
      <cdr:y>0.21574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357718" y="571504"/>
          <a:ext cx="979447" cy="2623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0.60784</cdr:x>
      <cdr:y>0.34735</cdr:y>
    </cdr:from>
    <cdr:to>
      <cdr:x>0.76534</cdr:x>
      <cdr:y>0.42879</cdr:y>
    </cdr:to>
    <cdr:sp macro="" textlink="">
      <cdr:nvSpPr>
        <cdr:cNvPr id="5" name="TextBox 4"/>
        <cdr:cNvSpPr txBox="1"/>
      </cdr:nvSpPr>
      <cdr:spPr>
        <a:xfrm xmlns:a="http://schemas.openxmlformats.org/drawingml/2006/main" rot="21250254">
          <a:off x="5558078" y="1842719"/>
          <a:ext cx="1440180" cy="4320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800" dirty="0">
            <a:latin typeface="Arial Cyr" pitchFamily="34" charset="0"/>
            <a:cs typeface="Arial Cyr" pitchFamily="34" charset="0"/>
          </a:endParaRPr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0.2043</cdr:x>
      <cdr:y>0.07246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0" y="0"/>
          <a:ext cx="1368152" cy="307844"/>
        </a:xfrm>
        <a:prstGeom xmlns:a="http://schemas.openxmlformats.org/drawingml/2006/main" prst="rect">
          <a:avLst/>
        </a:prstGeom>
        <a:solidFill xmlns:a="http://schemas.openxmlformats.org/drawingml/2006/main">
          <a:schemeClr val="bg2">
            <a:alpha val="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тыс. рублей</a:t>
          </a:r>
          <a:endParaRPr lang="ru-RU" sz="14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0.35842</cdr:x>
      <cdr:y>0.10662</cdr:y>
    </cdr:from>
    <cdr:to>
      <cdr:x>0.56061</cdr:x>
      <cdr:y>0.17523</cdr:y>
    </cdr:to>
    <cdr:sp macro="" textlink="">
      <cdr:nvSpPr>
        <cdr:cNvPr id="6" name="TextBox 5"/>
        <cdr:cNvSpPr txBox="1"/>
      </cdr:nvSpPr>
      <cdr:spPr>
        <a:xfrm xmlns:a="http://schemas.openxmlformats.org/drawingml/2006/main" rot="20522956">
          <a:off x="2606745" y="506694"/>
          <a:ext cx="1470469" cy="3260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600" b="1" dirty="0">
            <a:solidFill>
              <a:srgbClr val="FF0000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0.7906</cdr:x>
      <cdr:y>0</cdr:y>
    </cdr:from>
    <cdr:to>
      <cdr:x>0.97785</cdr:x>
      <cdr:y>0.21296</cdr:y>
    </cdr:to>
    <cdr:pic>
      <cdr:nvPicPr>
        <cdr:cNvPr id="7" name="Рисунок 6" descr="ros.jpg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6409567" y="0"/>
          <a:ext cx="1518153" cy="1012102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0.11884</cdr:x>
      <cdr:y>0.25806</cdr:y>
    </cdr:from>
    <cdr:to>
      <cdr:x>0.19814</cdr:x>
      <cdr:y>0.31818</cdr:y>
    </cdr:to>
    <cdr:sp macro="" textlink="">
      <cdr:nvSpPr>
        <cdr:cNvPr id="10" name="Прямоугольник 9"/>
        <cdr:cNvSpPr/>
      </cdr:nvSpPr>
      <cdr:spPr>
        <a:xfrm xmlns:a="http://schemas.openxmlformats.org/drawingml/2006/main">
          <a:off x="963464" y="1226416"/>
          <a:ext cx="642942" cy="28575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0.11003</cdr:x>
      <cdr:y>0.24302</cdr:y>
    </cdr:from>
    <cdr:to>
      <cdr:x>0.22458</cdr:x>
      <cdr:y>0.31818</cdr:y>
    </cdr:to>
    <cdr:sp macro="" textlink="">
      <cdr:nvSpPr>
        <cdr:cNvPr id="11" name="Прямоугольник 10"/>
        <cdr:cNvSpPr/>
      </cdr:nvSpPr>
      <cdr:spPr>
        <a:xfrm xmlns:a="http://schemas.openxmlformats.org/drawingml/2006/main">
          <a:off x="892026" y="1154978"/>
          <a:ext cx="928694" cy="35719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 dirty="0">
            <a:solidFill>
              <a:srgbClr val="FF0000"/>
            </a:solidFill>
          </a:endParaRPr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0.7354</cdr:x>
      <cdr:y>0.15085</cdr:y>
    </cdr:from>
    <cdr:to>
      <cdr:x>0.99885</cdr:x>
      <cdr:y>0.24641</cdr:y>
    </cdr:to>
    <cdr:sp macro="" textlink="">
      <cdr:nvSpPr>
        <cdr:cNvPr id="2" name="TextBox 8"/>
        <cdr:cNvSpPr txBox="1"/>
      </cdr:nvSpPr>
      <cdr:spPr>
        <a:xfrm xmlns:a="http://schemas.openxmlformats.org/drawingml/2006/main">
          <a:off x="5832648" y="583039"/>
          <a:ext cx="2089481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0.52558</cdr:x>
      <cdr:y>0.14787</cdr:y>
    </cdr:from>
    <cdr:to>
      <cdr:x>0.64371</cdr:x>
      <cdr:y>0.21574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357718" y="571504"/>
          <a:ext cx="979447" cy="2623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0.60784</cdr:x>
      <cdr:y>0.34735</cdr:y>
    </cdr:from>
    <cdr:to>
      <cdr:x>0.76534</cdr:x>
      <cdr:y>0.42879</cdr:y>
    </cdr:to>
    <cdr:sp macro="" textlink="">
      <cdr:nvSpPr>
        <cdr:cNvPr id="5" name="TextBox 4"/>
        <cdr:cNvSpPr txBox="1"/>
      </cdr:nvSpPr>
      <cdr:spPr>
        <a:xfrm xmlns:a="http://schemas.openxmlformats.org/drawingml/2006/main" rot="21250254">
          <a:off x="5558078" y="1842719"/>
          <a:ext cx="1440180" cy="4320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800" dirty="0">
            <a:latin typeface="Arial Cyr" pitchFamily="34" charset="0"/>
            <a:cs typeface="Arial Cyr" pitchFamily="34" charset="0"/>
          </a:endParaRPr>
        </a:p>
      </cdr:txBody>
    </cdr:sp>
  </cdr:relSizeAnchor>
  <cdr:relSizeAnchor xmlns:cdr="http://schemas.openxmlformats.org/drawingml/2006/chartDrawing">
    <cdr:from>
      <cdr:x>0.7354</cdr:x>
      <cdr:y>0.15085</cdr:y>
    </cdr:from>
    <cdr:to>
      <cdr:x>0.99885</cdr:x>
      <cdr:y>0.24641</cdr:y>
    </cdr:to>
    <cdr:sp macro="" textlink="">
      <cdr:nvSpPr>
        <cdr:cNvPr id="3" name="TextBox 8"/>
        <cdr:cNvSpPr txBox="1"/>
      </cdr:nvSpPr>
      <cdr:spPr>
        <a:xfrm xmlns:a="http://schemas.openxmlformats.org/drawingml/2006/main">
          <a:off x="5832648" y="583039"/>
          <a:ext cx="2089481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0.52558</cdr:x>
      <cdr:y>0.14787</cdr:y>
    </cdr:from>
    <cdr:to>
      <cdr:x>0.64371</cdr:x>
      <cdr:y>0.21574</cdr:y>
    </cdr:to>
    <cdr:sp macro="" textlink="">
      <cdr:nvSpPr>
        <cdr:cNvPr id="6" name="TextBox 3"/>
        <cdr:cNvSpPr txBox="1"/>
      </cdr:nvSpPr>
      <cdr:spPr>
        <a:xfrm xmlns:a="http://schemas.openxmlformats.org/drawingml/2006/main">
          <a:off x="4357718" y="571504"/>
          <a:ext cx="979447" cy="2623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0.60784</cdr:x>
      <cdr:y>0.34735</cdr:y>
    </cdr:from>
    <cdr:to>
      <cdr:x>0.76534</cdr:x>
      <cdr:y>0.42879</cdr:y>
    </cdr:to>
    <cdr:sp macro="" textlink="">
      <cdr:nvSpPr>
        <cdr:cNvPr id="7" name="TextBox 4"/>
        <cdr:cNvSpPr txBox="1"/>
      </cdr:nvSpPr>
      <cdr:spPr>
        <a:xfrm xmlns:a="http://schemas.openxmlformats.org/drawingml/2006/main" rot="21250254">
          <a:off x="5558078" y="1842719"/>
          <a:ext cx="1440180" cy="4320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800" dirty="0">
            <a:latin typeface="Arial Cyr" pitchFamily="34" charset="0"/>
            <a:cs typeface="Arial Cyr" pitchFamily="34" charset="0"/>
          </a:endParaRPr>
        </a:p>
      </cdr:txBody>
    </cdr:sp>
  </cdr:relSizeAnchor>
  <cdr:relSizeAnchor xmlns:cdr="http://schemas.openxmlformats.org/drawingml/2006/chartDrawing">
    <cdr:from>
      <cdr:x>0.55512</cdr:x>
      <cdr:y>0.13573</cdr:y>
    </cdr:from>
    <cdr:to>
      <cdr:x>0.67325</cdr:x>
      <cdr:y>0.2036</cdr:y>
    </cdr:to>
    <cdr:sp macro="" textlink="">
      <cdr:nvSpPr>
        <cdr:cNvPr id="8" name="TextBox 3"/>
        <cdr:cNvSpPr txBox="1"/>
      </cdr:nvSpPr>
      <cdr:spPr>
        <a:xfrm xmlns:a="http://schemas.openxmlformats.org/drawingml/2006/main">
          <a:off x="5076056" y="720080"/>
          <a:ext cx="108012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0.60784</cdr:x>
      <cdr:y>0.34735</cdr:y>
    </cdr:from>
    <cdr:to>
      <cdr:x>0.76534</cdr:x>
      <cdr:y>0.42879</cdr:y>
    </cdr:to>
    <cdr:sp macro="" textlink="">
      <cdr:nvSpPr>
        <cdr:cNvPr id="9" name="TextBox 4"/>
        <cdr:cNvSpPr txBox="1"/>
      </cdr:nvSpPr>
      <cdr:spPr>
        <a:xfrm xmlns:a="http://schemas.openxmlformats.org/drawingml/2006/main" rot="21250254">
          <a:off x="5558078" y="1842719"/>
          <a:ext cx="1440180" cy="4320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800" dirty="0">
            <a:latin typeface="Arial Cyr" pitchFamily="34" charset="0"/>
            <a:cs typeface="Arial Cyr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0.55512</cdr:x>
      <cdr:y>0.13573</cdr:y>
    </cdr:from>
    <cdr:to>
      <cdr:x>0.67325</cdr:x>
      <cdr:y>0.2036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076056" y="720080"/>
          <a:ext cx="108012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0.60784</cdr:x>
      <cdr:y>0.34735</cdr:y>
    </cdr:from>
    <cdr:to>
      <cdr:x>0.76534</cdr:x>
      <cdr:y>0.42879</cdr:y>
    </cdr:to>
    <cdr:sp macro="" textlink="">
      <cdr:nvSpPr>
        <cdr:cNvPr id="5" name="TextBox 4"/>
        <cdr:cNvSpPr txBox="1"/>
      </cdr:nvSpPr>
      <cdr:spPr>
        <a:xfrm xmlns:a="http://schemas.openxmlformats.org/drawingml/2006/main" rot="21250254">
          <a:off x="5558078" y="1842719"/>
          <a:ext cx="1440180" cy="4320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dirty="0" smtClean="0">
              <a:latin typeface="Arial Cyr" pitchFamily="34" charset="0"/>
              <a:cs typeface="Arial Cyr" pitchFamily="34" charset="0"/>
            </a:rPr>
            <a:t>100,5%</a:t>
          </a:r>
          <a:endParaRPr lang="ru-RU" sz="1800" dirty="0">
            <a:latin typeface="Arial Cyr" pitchFamily="34" charset="0"/>
            <a:cs typeface="Arial Cyr" pitchFamily="34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0.55512</cdr:x>
      <cdr:y>0.13573</cdr:y>
    </cdr:from>
    <cdr:to>
      <cdr:x>0.67325</cdr:x>
      <cdr:y>0.2036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076056" y="720080"/>
          <a:ext cx="108012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0.60784</cdr:x>
      <cdr:y>0.34735</cdr:y>
    </cdr:from>
    <cdr:to>
      <cdr:x>0.76534</cdr:x>
      <cdr:y>0.42879</cdr:y>
    </cdr:to>
    <cdr:sp macro="" textlink="">
      <cdr:nvSpPr>
        <cdr:cNvPr id="5" name="TextBox 4"/>
        <cdr:cNvSpPr txBox="1"/>
      </cdr:nvSpPr>
      <cdr:spPr>
        <a:xfrm xmlns:a="http://schemas.openxmlformats.org/drawingml/2006/main" rot="21250254">
          <a:off x="5558078" y="1842719"/>
          <a:ext cx="1440180" cy="4320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dirty="0" smtClean="0">
              <a:latin typeface="Arial Cyr" pitchFamily="34" charset="0"/>
              <a:cs typeface="Arial Cyr" pitchFamily="34" charset="0"/>
            </a:rPr>
            <a:t>100,5%</a:t>
          </a:r>
          <a:endParaRPr lang="ru-RU" sz="1800" dirty="0">
            <a:latin typeface="Arial Cyr" pitchFamily="34" charset="0"/>
            <a:cs typeface="Arial Cyr" pitchFamily="34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0.55512</cdr:x>
      <cdr:y>0.13573</cdr:y>
    </cdr:from>
    <cdr:to>
      <cdr:x>0.67325</cdr:x>
      <cdr:y>0.2036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076056" y="720080"/>
          <a:ext cx="108012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0.60784</cdr:x>
      <cdr:y>0.34735</cdr:y>
    </cdr:from>
    <cdr:to>
      <cdr:x>0.76534</cdr:x>
      <cdr:y>0.42879</cdr:y>
    </cdr:to>
    <cdr:sp macro="" textlink="">
      <cdr:nvSpPr>
        <cdr:cNvPr id="5" name="TextBox 4"/>
        <cdr:cNvSpPr txBox="1"/>
      </cdr:nvSpPr>
      <cdr:spPr>
        <a:xfrm xmlns:a="http://schemas.openxmlformats.org/drawingml/2006/main" rot="21250254">
          <a:off x="5558078" y="1842719"/>
          <a:ext cx="1440180" cy="4320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dirty="0" smtClean="0">
              <a:latin typeface="Arial Cyr" pitchFamily="34" charset="0"/>
              <a:cs typeface="Arial Cyr" pitchFamily="34" charset="0"/>
            </a:rPr>
            <a:t>100,5%</a:t>
          </a:r>
          <a:endParaRPr lang="ru-RU" sz="1800" dirty="0">
            <a:latin typeface="Arial Cyr" pitchFamily="34" charset="0"/>
            <a:cs typeface="Arial Cyr" pitchFamily="34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0.55512</cdr:x>
      <cdr:y>0.13573</cdr:y>
    </cdr:from>
    <cdr:to>
      <cdr:x>0.67325</cdr:x>
      <cdr:y>0.2036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076056" y="720080"/>
          <a:ext cx="108012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0.60784</cdr:x>
      <cdr:y>0.34735</cdr:y>
    </cdr:from>
    <cdr:to>
      <cdr:x>0.76534</cdr:x>
      <cdr:y>0.42879</cdr:y>
    </cdr:to>
    <cdr:sp macro="" textlink="">
      <cdr:nvSpPr>
        <cdr:cNvPr id="5" name="TextBox 4"/>
        <cdr:cNvSpPr txBox="1"/>
      </cdr:nvSpPr>
      <cdr:spPr>
        <a:xfrm xmlns:a="http://schemas.openxmlformats.org/drawingml/2006/main" rot="21250254">
          <a:off x="5558078" y="1842719"/>
          <a:ext cx="1440180" cy="4320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800" dirty="0">
            <a:latin typeface="Arial Cyr" pitchFamily="34" charset="0"/>
            <a:cs typeface="Arial Cyr" pitchFamily="34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0.366</cdr:x>
      <cdr:y>0.424</cdr:y>
    </cdr:from>
    <cdr:to>
      <cdr:x>0.436</cdr:x>
      <cdr:y>0.5205</cdr:y>
    </cdr:to>
    <cdr:sp macro="" textlink="">
      <cdr:nvSpPr>
        <cdr:cNvPr id="1027" name="Text Box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141021" y="2091995"/>
          <a:ext cx="600742" cy="47612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/>
      </cdr:spPr>
    </cdr:sp>
  </cdr:relSizeAnchor>
  <cdr:relSizeAnchor xmlns:cdr="http://schemas.openxmlformats.org/drawingml/2006/chartDrawing">
    <cdr:from>
      <cdr:x>0.35958</cdr:x>
      <cdr:y>0.29508</cdr:y>
    </cdr:from>
    <cdr:to>
      <cdr:x>0.46546</cdr:x>
      <cdr:y>0.37496</cdr:y>
    </cdr:to>
    <cdr:sp macro="" textlink="">
      <cdr:nvSpPr>
        <cdr:cNvPr id="1045" name="Text Box 2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911218" y="1285884"/>
          <a:ext cx="857256" cy="34808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36576" tIns="27432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endParaRPr lang="ru-RU" sz="1500" b="0" i="0" u="none" strike="noStrike" baseline="0" dirty="0">
            <a:solidFill>
              <a:srgbClr val="000000"/>
            </a:solidFill>
            <a:latin typeface="Arial"/>
            <a:cs typeface="Arial"/>
          </a:endParaRPr>
        </a:p>
      </cdr:txBody>
    </cdr:sp>
  </cdr:relSizeAnchor>
  <cdr:relSizeAnchor xmlns:cdr="http://schemas.openxmlformats.org/drawingml/2006/chartDrawing">
    <cdr:from>
      <cdr:x>0.56721</cdr:x>
      <cdr:y>0.19673</cdr:y>
    </cdr:from>
    <cdr:to>
      <cdr:x>0.65721</cdr:x>
      <cdr:y>0.30098</cdr:y>
    </cdr:to>
    <cdr:sp macro="" textlink="">
      <cdr:nvSpPr>
        <cdr:cNvPr id="1047" name="Text Box 2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592255" y="957312"/>
          <a:ext cx="728662" cy="50730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36576" tIns="27432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endParaRPr lang="ru-RU" sz="1500" b="0" i="0" u="none" strike="noStrike" baseline="0" dirty="0">
            <a:solidFill>
              <a:srgbClr val="000000"/>
            </a:solidFill>
            <a:latin typeface="Arial"/>
            <a:cs typeface="Arial"/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0.06688</cdr:x>
      <cdr:y>0.8581</cdr:y>
    </cdr:from>
    <cdr:to>
      <cdr:x>0.59449</cdr:x>
      <cdr:y>0.94911</cdr:y>
    </cdr:to>
    <cdr:sp macro="" textlink="">
      <cdr:nvSpPr>
        <cdr:cNvPr id="2" name="Скругленный прямоугольник 1"/>
        <cdr:cNvSpPr/>
      </cdr:nvSpPr>
      <cdr:spPr>
        <a:xfrm xmlns:a="http://schemas.openxmlformats.org/drawingml/2006/main">
          <a:off x="611560" y="4752528"/>
          <a:ext cx="4824466" cy="504054"/>
        </a:xfrm>
        <a:prstGeom xmlns:a="http://schemas.openxmlformats.org/drawingml/2006/main" prst="roundRect">
          <a:avLst>
            <a:gd name="adj" fmla="val 12888"/>
          </a:avLst>
        </a:prstGeom>
      </cdr:spPr>
      <cdr:style>
        <a:lnRef xmlns:a="http://schemas.openxmlformats.org/drawingml/2006/main" idx="1">
          <a:schemeClr val="accent2"/>
        </a:lnRef>
        <a:fillRef xmlns:a="http://schemas.openxmlformats.org/drawingml/2006/main" idx="2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800" b="1" i="1" dirty="0" smtClean="0">
              <a:solidFill>
                <a:schemeClr val="tx1"/>
              </a:solidFill>
            </a:rPr>
            <a:t>ИТОГО</a:t>
          </a:r>
          <a:r>
            <a:rPr lang="en-US" sz="1800" b="1" i="1" dirty="0" smtClean="0">
              <a:solidFill>
                <a:schemeClr val="tx1"/>
              </a:solidFill>
            </a:rPr>
            <a:t>: </a:t>
          </a:r>
          <a:r>
            <a:rPr lang="ru-RU" sz="1800" b="1" i="1" dirty="0" smtClean="0">
              <a:solidFill>
                <a:schemeClr val="tx1"/>
              </a:solidFill>
            </a:rPr>
            <a:t>8541,</a:t>
          </a:r>
          <a:r>
            <a:rPr lang="ru-RU" sz="1800" b="1" i="1" dirty="0">
              <a:solidFill>
                <a:schemeClr val="tx1"/>
              </a:solidFill>
            </a:rPr>
            <a:t>0</a:t>
          </a:r>
          <a:r>
            <a:rPr lang="en-US" sz="1800" b="1" i="1" dirty="0" smtClean="0">
              <a:solidFill>
                <a:schemeClr val="tx1"/>
              </a:solidFill>
            </a:rPr>
            <a:t> </a:t>
          </a:r>
          <a:r>
            <a:rPr lang="ru-RU" sz="1800" b="1" i="1" dirty="0" err="1" smtClean="0">
              <a:solidFill>
                <a:schemeClr val="tx1"/>
              </a:solidFill>
            </a:rPr>
            <a:t>тыс.руб</a:t>
          </a:r>
          <a:r>
            <a:rPr lang="ru-RU" sz="1800" b="1" i="1" dirty="0" smtClean="0">
              <a:solidFill>
                <a:schemeClr val="tx1"/>
              </a:solidFill>
            </a:rPr>
            <a:t> (100%)</a:t>
          </a:r>
          <a:endParaRPr lang="ru-RU" sz="1800" b="1" i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0.51563</cdr:x>
      <cdr:y>0.24152</cdr:y>
    </cdr:from>
    <cdr:to>
      <cdr:x>0.59375</cdr:x>
      <cdr:y>0.28177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4714877" y="1285883"/>
          <a:ext cx="714374" cy="21431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 dirty="0">
            <a:solidFill>
              <a:sysClr val="windowText" lastClr="000000"/>
            </a:solidFill>
          </a:endParaRPr>
        </a:p>
      </cdr:txBody>
    </cdr:sp>
  </cdr:relSizeAnchor>
  <cdr:relSizeAnchor xmlns:cdr="http://schemas.openxmlformats.org/drawingml/2006/chartDrawing">
    <cdr:from>
      <cdr:x>0.49219</cdr:x>
      <cdr:y>0.28177</cdr:y>
    </cdr:from>
    <cdr:to>
      <cdr:x>0.53906</cdr:x>
      <cdr:y>0.33544</cdr:y>
    </cdr:to>
    <cdr:sp macro="" textlink="">
      <cdr:nvSpPr>
        <cdr:cNvPr id="5" name="Прямая соединительная линия 4"/>
        <cdr:cNvSpPr/>
      </cdr:nvSpPr>
      <cdr:spPr>
        <a:xfrm xmlns:a="http://schemas.openxmlformats.org/drawingml/2006/main" flipV="1">
          <a:off x="4500562" y="1500198"/>
          <a:ext cx="428628" cy="285752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>
            <a:ln>
              <a:solidFill>
                <a:sysClr val="windowText" lastClr="000000"/>
              </a:solidFill>
            </a:ln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0.7354</cdr:x>
      <cdr:y>0.15085</cdr:y>
    </cdr:from>
    <cdr:to>
      <cdr:x>0.99885</cdr:x>
      <cdr:y>0.24641</cdr:y>
    </cdr:to>
    <cdr:sp macro="" textlink="">
      <cdr:nvSpPr>
        <cdr:cNvPr id="2" name="TextBox 8"/>
        <cdr:cNvSpPr txBox="1"/>
      </cdr:nvSpPr>
      <cdr:spPr>
        <a:xfrm xmlns:a="http://schemas.openxmlformats.org/drawingml/2006/main">
          <a:off x="5832648" y="583039"/>
          <a:ext cx="2089481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0.52558</cdr:x>
      <cdr:y>0.14787</cdr:y>
    </cdr:from>
    <cdr:to>
      <cdr:x>0.64371</cdr:x>
      <cdr:y>0.21574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357718" y="571504"/>
          <a:ext cx="979447" cy="2623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0.60784</cdr:x>
      <cdr:y>0.34735</cdr:y>
    </cdr:from>
    <cdr:to>
      <cdr:x>0.76534</cdr:x>
      <cdr:y>0.42879</cdr:y>
    </cdr:to>
    <cdr:sp macro="" textlink="">
      <cdr:nvSpPr>
        <cdr:cNvPr id="5" name="TextBox 4"/>
        <cdr:cNvSpPr txBox="1"/>
      </cdr:nvSpPr>
      <cdr:spPr>
        <a:xfrm xmlns:a="http://schemas.openxmlformats.org/drawingml/2006/main" rot="21250254">
          <a:off x="5558078" y="1842719"/>
          <a:ext cx="1440180" cy="4320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800" dirty="0">
            <a:latin typeface="Arial Cyr" pitchFamily="34" charset="0"/>
            <a:cs typeface="Arial Cyr" pitchFamily="34" charset="0"/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0.7354</cdr:x>
      <cdr:y>0.15085</cdr:y>
    </cdr:from>
    <cdr:to>
      <cdr:x>0.99885</cdr:x>
      <cdr:y>0.24641</cdr:y>
    </cdr:to>
    <cdr:sp macro="" textlink="">
      <cdr:nvSpPr>
        <cdr:cNvPr id="2" name="TextBox 8"/>
        <cdr:cNvSpPr txBox="1"/>
      </cdr:nvSpPr>
      <cdr:spPr>
        <a:xfrm xmlns:a="http://schemas.openxmlformats.org/drawingml/2006/main">
          <a:off x="5832648" y="583039"/>
          <a:ext cx="2089481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0.52558</cdr:x>
      <cdr:y>0.14787</cdr:y>
    </cdr:from>
    <cdr:to>
      <cdr:x>0.64371</cdr:x>
      <cdr:y>0.21574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357718" y="571504"/>
          <a:ext cx="979447" cy="2623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0.60784</cdr:x>
      <cdr:y>0.34735</cdr:y>
    </cdr:from>
    <cdr:to>
      <cdr:x>0.76534</cdr:x>
      <cdr:y>0.42879</cdr:y>
    </cdr:to>
    <cdr:sp macro="" textlink="">
      <cdr:nvSpPr>
        <cdr:cNvPr id="5" name="TextBox 4"/>
        <cdr:cNvSpPr txBox="1"/>
      </cdr:nvSpPr>
      <cdr:spPr>
        <a:xfrm xmlns:a="http://schemas.openxmlformats.org/drawingml/2006/main" rot="21250254">
          <a:off x="5558078" y="1842719"/>
          <a:ext cx="1440180" cy="4320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800" dirty="0">
            <a:latin typeface="Arial Cyr" pitchFamily="34" charset="0"/>
            <a:cs typeface="Arial Cyr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878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1451" y="0"/>
            <a:ext cx="293878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7FDFF6-8A31-4A2E-9038-4B9DBC9C34FF}" type="datetimeFigureOut">
              <a:rPr lang="ru-RU" smtClean="0"/>
              <a:pPr/>
              <a:t>05.01.2021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3925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8180" y="4690269"/>
            <a:ext cx="5425440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3878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1451" y="9378824"/>
            <a:ext cx="293878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7F8241-7405-46EB-8E73-8CAE69F73D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03439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C7320-9D90-4350-8044-A3B7AF404B44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7F8241-7405-46EB-8E73-8CAE69F73DF1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1E88D322-4BF4-4789-9B08-BFD4021E197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05.01.2021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0775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382E78-BCCC-4D05-8B26-748DBAD26E6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05.01.2021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2745986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2AD79C-1AF5-460E-8363-4C3AA383360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05.01.2021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1952103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F705A0E-2AE5-49B9-A4D4-E04509C1B17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05.01.2021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154338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14E3F8EF-16E7-4989-A04D-A665C6253ED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05.01.2021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0591753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A39AC8-1A00-41C8-957D-33F11B96221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05.01.2021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0607556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D8F5F5-41AD-49ED-A81E-C1429E80AB2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05.01.2021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4600828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A3960E-B09B-46FD-A848-A8053ED6E68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05.01.2021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3332396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382E78-BCCC-4D05-8B26-748DBAD26E6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05.01.2021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6719392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80FF09-DA4F-4354-8ACA-DC271453B64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05.01.2021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7864146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09282-F964-4DFD-A2F0-B774BEB7F60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05.01.2021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8858588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1E88D322-4BF4-4789-9B08-BFD4021E197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05.01.2021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4051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80FF09-DA4F-4354-8ACA-DC271453B64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05.01.2021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7860154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0DBED2-638E-4B56-B5EE-9B775F22648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05.01.2021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4874498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731699-7BBA-473C-A0BA-731DE6B516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05.01.2021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2061201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2AD79C-1AF5-460E-8363-4C3AA383360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05.01.2021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578118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F705A0E-2AE5-49B9-A4D4-E04509C1B17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05.01.2021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382863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14E3F8EF-16E7-4989-A04D-A665C6253ED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05.01.2021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819024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A39AC8-1A00-41C8-957D-33F11B96221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05.01.2021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06968059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D8F5F5-41AD-49ED-A81E-C1429E80AB2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05.01.2021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6084696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A3960E-B09B-46FD-A848-A8053ED6E68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05.01.2021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8265006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382E78-BCCC-4D05-8B26-748DBAD26E6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05.01.2021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8957243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80FF09-DA4F-4354-8ACA-DC271453B64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05.01.2021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19634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09282-F964-4DFD-A2F0-B774BEB7F60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05.01.2021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3743235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09282-F964-4DFD-A2F0-B774BEB7F60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05.01.2021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86831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1E88D322-4BF4-4789-9B08-BFD4021E197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05.01.2021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7321155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0DBED2-638E-4B56-B5EE-9B775F22648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05.01.2021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2174076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731699-7BBA-473C-A0BA-731DE6B516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05.01.2021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59262018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2AD79C-1AF5-460E-8363-4C3AA383360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05.01.2021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51246641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F705A0E-2AE5-49B9-A4D4-E04509C1B17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05.01.2021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2923393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14E3F8EF-16E7-4989-A04D-A665C6253ED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05.01.2021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16882423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A39AC8-1A00-41C8-957D-33F11B96221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05.01.2021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50990651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D8F5F5-41AD-49ED-A81E-C1429E80AB2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05.01.2021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1160724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A3960E-B09B-46FD-A848-A8053ED6E68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05.01.2021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859231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1E88D322-4BF4-4789-9B08-BFD4021E197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05.01.2021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7233647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382E78-BCCC-4D05-8B26-748DBAD26E6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05.01.2021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52254902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80FF09-DA4F-4354-8ACA-DC271453B64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05.01.2021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16311906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09282-F964-4DFD-A2F0-B774BEB7F60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05.01.2021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69297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0DBED2-638E-4B56-B5EE-9B775F22648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05.01.2021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645986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731699-7BBA-473C-A0BA-731DE6B516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05.01.2021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532902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2AD79C-1AF5-460E-8363-4C3AA383360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05.01.2021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854250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F705A0E-2AE5-49B9-A4D4-E04509C1B17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05.01.2021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37663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14E3F8EF-16E7-4989-A04D-A665C6253ED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05.01.2021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702525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A39AC8-1A00-41C8-957D-33F11B96221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05.01.2021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89482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0DBED2-638E-4B56-B5EE-9B775F22648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05.01.2021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362275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D8F5F5-41AD-49ED-A81E-C1429E80AB2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05.01.2021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391277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A3960E-B09B-46FD-A848-A8053ED6E68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05.01.2021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785672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382E78-BCCC-4D05-8B26-748DBAD26E6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05.01.2021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723862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80FF09-DA4F-4354-8ACA-DC271453B64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05.01.2021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79608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09282-F964-4DFD-A2F0-B774BEB7F60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05.01.2021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166261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1E88D322-4BF4-4789-9B08-BFD4021E197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05.01.2021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34849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0DBED2-638E-4B56-B5EE-9B775F22648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05.01.2021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653526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731699-7BBA-473C-A0BA-731DE6B516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05.01.2021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889548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2AD79C-1AF5-460E-8363-4C3AA383360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05.01.2021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866306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F705A0E-2AE5-49B9-A4D4-E04509C1B17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05.01.2021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7403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731699-7BBA-473C-A0BA-731DE6B516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05.01.2021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641275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14E3F8EF-16E7-4989-A04D-A665C6253ED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05.01.2021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796804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A39AC8-1A00-41C8-957D-33F11B96221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05.01.2021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791350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D8F5F5-41AD-49ED-A81E-C1429E80AB2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05.01.2021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830159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A3960E-B09B-46FD-A848-A8053ED6E68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05.01.2021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268073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382E78-BCCC-4D05-8B26-748DBAD26E6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05.01.2021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3384043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80FF09-DA4F-4354-8ACA-DC271453B64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05.01.2021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2872308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09282-F964-4DFD-A2F0-B774BEB7F60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05.01.2021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3621873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1E88D322-4BF4-4789-9B08-BFD4021E197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05.01.2021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567166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0DBED2-638E-4B56-B5EE-9B775F22648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05.01.2021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6073878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731699-7BBA-473C-A0BA-731DE6B516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05.01.2021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13454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2AD79C-1AF5-460E-8363-4C3AA383360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05.01.2021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4705342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2AD79C-1AF5-460E-8363-4C3AA383360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05.01.2021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8452674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F705A0E-2AE5-49B9-A4D4-E04509C1B17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05.01.2021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537268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14E3F8EF-16E7-4989-A04D-A665C6253ED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05.01.2021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01160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A39AC8-1A00-41C8-957D-33F11B96221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05.01.2021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9017594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D8F5F5-41AD-49ED-A81E-C1429E80AB2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05.01.2021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8887517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A3960E-B09B-46FD-A848-A8053ED6E68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05.01.2021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9507608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382E78-BCCC-4D05-8B26-748DBAD26E6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05.01.2021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2115041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80FF09-DA4F-4354-8ACA-DC271453B64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05.01.2021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0919580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09282-F964-4DFD-A2F0-B774BEB7F60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05.01.2021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539554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1E88D322-4BF4-4789-9B08-BFD4021E197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05.01.2021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5173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F705A0E-2AE5-49B9-A4D4-E04509C1B17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05.01.2021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929796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0DBED2-638E-4B56-B5EE-9B775F22648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05.01.2021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139419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731699-7BBA-473C-A0BA-731DE6B516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05.01.2021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6948219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2AD79C-1AF5-460E-8363-4C3AA383360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05.01.2021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4966211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F705A0E-2AE5-49B9-A4D4-E04509C1B17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05.01.2021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428580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14E3F8EF-16E7-4989-A04D-A665C6253ED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05.01.2021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344259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A39AC8-1A00-41C8-957D-33F11B96221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05.01.2021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068360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D8F5F5-41AD-49ED-A81E-C1429E80AB2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05.01.2021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1840993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A3960E-B09B-46FD-A848-A8053ED6E68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05.01.2021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1959826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382E78-BCCC-4D05-8B26-748DBAD26E6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05.01.2021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9662311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80FF09-DA4F-4354-8ACA-DC271453B64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05.01.2021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99746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14E3F8EF-16E7-4989-A04D-A665C6253ED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05.01.2021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2529815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09282-F964-4DFD-A2F0-B774BEB7F60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05.01.2021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626531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1E88D322-4BF4-4789-9B08-BFD4021E197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05.01.2021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235405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0DBED2-638E-4B56-B5EE-9B775F22648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05.01.2021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1460207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731699-7BBA-473C-A0BA-731DE6B516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05.01.2021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6552923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2AD79C-1AF5-460E-8363-4C3AA383360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05.01.2021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234185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F705A0E-2AE5-49B9-A4D4-E04509C1B17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05.01.2021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530060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14E3F8EF-16E7-4989-A04D-A665C6253ED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05.01.2021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247863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A39AC8-1A00-41C8-957D-33F11B96221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05.01.2021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4645945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D8F5F5-41AD-49ED-A81E-C1429E80AB2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05.01.2021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3468207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A3960E-B09B-46FD-A848-A8053ED6E68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05.01.2021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45478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A39AC8-1A00-41C8-957D-33F11B96221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05.01.2021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1957899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382E78-BCCC-4D05-8B26-748DBAD26E6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05.01.2021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8070631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80FF09-DA4F-4354-8ACA-DC271453B64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05.01.2021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1545458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09282-F964-4DFD-A2F0-B774BEB7F60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05.01.2021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3890074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1E88D322-4BF4-4789-9B08-BFD4021E197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05.01.2021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325339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0DBED2-638E-4B56-B5EE-9B775F22648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05.01.2021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2791669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731699-7BBA-473C-A0BA-731DE6B516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05.01.2021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9714598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2AD79C-1AF5-460E-8363-4C3AA383360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05.01.2021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3953412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F705A0E-2AE5-49B9-A4D4-E04509C1B17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05.01.2021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777896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14E3F8EF-16E7-4989-A04D-A665C6253ED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05.01.2021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3705847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A39AC8-1A00-41C8-957D-33F11B96221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05.01.2021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33099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D8F5F5-41AD-49ED-A81E-C1429E80AB2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05.01.2021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4392354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D8F5F5-41AD-49ED-A81E-C1429E80AB2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05.01.2021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7721420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A3960E-B09B-46FD-A848-A8053ED6E68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05.01.2021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0984463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382E78-BCCC-4D05-8B26-748DBAD26E6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05.01.2021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6897229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80FF09-DA4F-4354-8ACA-DC271453B64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05.01.2021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1766822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09282-F964-4DFD-A2F0-B774BEB7F60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05.01.2021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4419416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1E88D322-4BF4-4789-9B08-BFD4021E197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05.01.2021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964915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0DBED2-638E-4B56-B5EE-9B775F22648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05.01.2021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9090063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731699-7BBA-473C-A0BA-731DE6B516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05.01.2021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9162346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2AD79C-1AF5-460E-8363-4C3AA383360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05.01.2021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0236864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F705A0E-2AE5-49B9-A4D4-E04509C1B17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05.01.2021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0265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A3960E-B09B-46FD-A848-A8053ED6E68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05.01.2021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8088189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14E3F8EF-16E7-4989-A04D-A665C6253ED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05.01.2021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449451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A39AC8-1A00-41C8-957D-33F11B96221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05.01.2021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6055713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D8F5F5-41AD-49ED-A81E-C1429E80AB2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05.01.2021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3547469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A3960E-B09B-46FD-A848-A8053ED6E68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05.01.2021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4451256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382E78-BCCC-4D05-8B26-748DBAD26E6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05.01.2021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5316699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80FF09-DA4F-4354-8ACA-DC271453B64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05.01.2021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4822155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09282-F964-4DFD-A2F0-B774BEB7F60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05.01.2021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2731096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1E88D322-4BF4-4789-9B08-BFD4021E197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05.01.2021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918921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0DBED2-638E-4B56-B5EE-9B775F22648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05.01.2021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4355954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731699-7BBA-473C-A0BA-731DE6B516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05.01.2021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30145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slideLayout" Target="../slideLayouts/slideLayout120.xml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13.xml"/><Relationship Id="rId10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8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23.xml"/><Relationship Id="rId7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32.xml"/><Relationship Id="rId2" Type="http://schemas.openxmlformats.org/officeDocument/2006/relationships/slideLayout" Target="../slideLayouts/slideLayout122.xml"/><Relationship Id="rId1" Type="http://schemas.openxmlformats.org/officeDocument/2006/relationships/slideLayout" Target="../slideLayouts/slideLayout121.xml"/><Relationship Id="rId6" Type="http://schemas.openxmlformats.org/officeDocument/2006/relationships/slideLayout" Target="../slideLayouts/slideLayout126.xml"/><Relationship Id="rId11" Type="http://schemas.openxmlformats.org/officeDocument/2006/relationships/slideLayout" Target="../slideLayouts/slideLayout131.xml"/><Relationship Id="rId5" Type="http://schemas.openxmlformats.org/officeDocument/2006/relationships/slideLayout" Target="../slideLayouts/slideLayout125.xml"/><Relationship Id="rId10" Type="http://schemas.openxmlformats.org/officeDocument/2006/relationships/slideLayout" Target="../slideLayouts/slideLayout130.xml"/><Relationship Id="rId4" Type="http://schemas.openxmlformats.org/officeDocument/2006/relationships/slideLayout" Target="../slideLayouts/slideLayout124.xml"/><Relationship Id="rId9" Type="http://schemas.openxmlformats.org/officeDocument/2006/relationships/slideLayout" Target="../slideLayouts/slideLayout12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3D2DE1-ABB2-417D-9E97-A0B354CE6B71}" type="datetime1">
              <a:rPr lang="ru-RU" smtClean="0">
                <a:solidFill>
                  <a:srgbClr val="C0504D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05.01.2021</a:t>
            </a:fld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0C51C1-313E-498A-A33E-EDB43AC6CAA6}" type="slidenum">
              <a:rPr lang="ru-RU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5811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3D2DE1-ABB2-417D-9E97-A0B354CE6B71}" type="datetime1">
              <a:rPr lang="ru-RU" smtClean="0">
                <a:solidFill>
                  <a:srgbClr val="C0504D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05.01.2021</a:t>
            </a:fld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0C51C1-313E-498A-A33E-EDB43AC6CAA6}" type="slidenum">
              <a:rPr lang="ru-RU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6168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  <p:sldLayoutId id="2147483841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3D2DE1-ABB2-417D-9E97-A0B354CE6B71}" type="datetime1">
              <a:rPr lang="ru-RU" smtClean="0">
                <a:solidFill>
                  <a:srgbClr val="C0504D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05.01.2021</a:t>
            </a:fld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0C51C1-313E-498A-A33E-EDB43AC6CAA6}" type="slidenum">
              <a:rPr lang="ru-RU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8827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  <p:sldLayoutId id="2147483854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3D2DE1-ABB2-417D-9E97-A0B354CE6B71}" type="datetime1">
              <a:rPr lang="ru-RU" smtClean="0">
                <a:solidFill>
                  <a:srgbClr val="C0504D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05.01.2021</a:t>
            </a:fld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0C51C1-313E-498A-A33E-EDB43AC6CAA6}" type="slidenum">
              <a:rPr lang="ru-RU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2295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3D2DE1-ABB2-417D-9E97-A0B354CE6B71}" type="datetime1">
              <a:rPr lang="ru-RU" smtClean="0">
                <a:solidFill>
                  <a:srgbClr val="C0504D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05.01.2021</a:t>
            </a:fld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0C51C1-313E-498A-A33E-EDB43AC6CAA6}" type="slidenum">
              <a:rPr lang="ru-RU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5079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3D2DE1-ABB2-417D-9E97-A0B354CE6B71}" type="datetime1">
              <a:rPr lang="ru-RU" smtClean="0">
                <a:solidFill>
                  <a:srgbClr val="C0504D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05.01.2021</a:t>
            </a:fld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0C51C1-313E-498A-A33E-EDB43AC6CAA6}" type="slidenum">
              <a:rPr lang="ru-RU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6801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3D2DE1-ABB2-417D-9E97-A0B354CE6B71}" type="datetime1">
              <a:rPr lang="ru-RU" smtClean="0">
                <a:solidFill>
                  <a:srgbClr val="C0504D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05.01.2021</a:t>
            </a:fld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0C51C1-313E-498A-A33E-EDB43AC6CAA6}" type="slidenum">
              <a:rPr lang="ru-RU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9926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3D2DE1-ABB2-417D-9E97-A0B354CE6B71}" type="datetime1">
              <a:rPr lang="ru-RU" smtClean="0">
                <a:solidFill>
                  <a:srgbClr val="C0504D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05.01.2021</a:t>
            </a:fld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0C51C1-313E-498A-A33E-EDB43AC6CAA6}" type="slidenum">
              <a:rPr lang="ru-RU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3135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3D2DE1-ABB2-417D-9E97-A0B354CE6B71}" type="datetime1">
              <a:rPr lang="ru-RU" smtClean="0">
                <a:solidFill>
                  <a:srgbClr val="C0504D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05.01.2021</a:t>
            </a:fld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0C51C1-313E-498A-A33E-EDB43AC6CAA6}" type="slidenum">
              <a:rPr lang="ru-RU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8192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3D2DE1-ABB2-417D-9E97-A0B354CE6B71}" type="datetime1">
              <a:rPr lang="ru-RU" smtClean="0">
                <a:solidFill>
                  <a:srgbClr val="C0504D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05.01.2021</a:t>
            </a:fld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0C51C1-313E-498A-A33E-EDB43AC6CAA6}" type="slidenum">
              <a:rPr lang="ru-RU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0321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3D2DE1-ABB2-417D-9E97-A0B354CE6B71}" type="datetime1">
              <a:rPr lang="ru-RU" smtClean="0">
                <a:solidFill>
                  <a:srgbClr val="C0504D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05.01.2021</a:t>
            </a:fld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0C51C1-313E-498A-A33E-EDB43AC6CAA6}" type="slidenum">
              <a:rPr lang="ru-RU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7111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2.xml"/><Relationship Id="rId6" Type="http://schemas.openxmlformats.org/officeDocument/2006/relationships/chart" Target="../charts/chart13.xml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0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diagramData" Target="../diagrams/data2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13" Type="http://schemas.openxmlformats.org/officeDocument/2006/relationships/image" Target="../media/image25.jpeg"/><Relationship Id="rId3" Type="http://schemas.openxmlformats.org/officeDocument/2006/relationships/image" Target="../media/image6.jpeg"/><Relationship Id="rId7" Type="http://schemas.openxmlformats.org/officeDocument/2006/relationships/diagramColors" Target="../diagrams/colors3.xml"/><Relationship Id="rId12" Type="http://schemas.openxmlformats.org/officeDocument/2006/relationships/image" Target="../media/image2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8.xml"/><Relationship Id="rId6" Type="http://schemas.openxmlformats.org/officeDocument/2006/relationships/diagramQuickStyle" Target="../diagrams/quickStyle3.xml"/><Relationship Id="rId11" Type="http://schemas.openxmlformats.org/officeDocument/2006/relationships/diagramColors" Target="../diagrams/colors4.xml"/><Relationship Id="rId5" Type="http://schemas.openxmlformats.org/officeDocument/2006/relationships/diagramLayout" Target="../diagrams/layout3.xml"/><Relationship Id="rId10" Type="http://schemas.openxmlformats.org/officeDocument/2006/relationships/diagramQuickStyle" Target="../diagrams/quickStyle4.xml"/><Relationship Id="rId4" Type="http://schemas.openxmlformats.org/officeDocument/2006/relationships/diagramData" Target="../diagrams/data3.xml"/><Relationship Id="rId9" Type="http://schemas.openxmlformats.org/officeDocument/2006/relationships/diagramLayout" Target="../diagrams/layout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5.xml"/><Relationship Id="rId12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8.xml"/><Relationship Id="rId6" Type="http://schemas.openxmlformats.org/officeDocument/2006/relationships/diagramQuickStyle" Target="../diagrams/quickStyle5.xml"/><Relationship Id="rId11" Type="http://schemas.openxmlformats.org/officeDocument/2006/relationships/diagramColors" Target="../diagrams/colors6.xml"/><Relationship Id="rId5" Type="http://schemas.openxmlformats.org/officeDocument/2006/relationships/diagramLayout" Target="../diagrams/layout5.xml"/><Relationship Id="rId10" Type="http://schemas.openxmlformats.org/officeDocument/2006/relationships/diagramQuickStyle" Target="../diagrams/quickStyle6.xml"/><Relationship Id="rId4" Type="http://schemas.openxmlformats.org/officeDocument/2006/relationships/diagramData" Target="../diagrams/data5.xml"/><Relationship Id="rId9" Type="http://schemas.openxmlformats.org/officeDocument/2006/relationships/diagramLayout" Target="../diagrams/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0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3.jpeg"/><Relationship Id="rId5" Type="http://schemas.openxmlformats.org/officeDocument/2006/relationships/chart" Target="../charts/char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7" Type="http://schemas.openxmlformats.org/officeDocument/2006/relationships/image" Target="../media/image1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6.xml"/><Relationship Id="rId6" Type="http://schemas.openxmlformats.org/officeDocument/2006/relationships/chart" Target="../charts/chart7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0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25600"/>
            </a:gs>
            <a:gs pos="13000">
              <a:srgbClr val="FFA800"/>
            </a:gs>
            <a:gs pos="28000">
              <a:srgbClr val="825600"/>
            </a:gs>
            <a:gs pos="42999">
              <a:srgbClr val="FFA800"/>
            </a:gs>
            <a:gs pos="58000">
              <a:srgbClr val="825600"/>
            </a:gs>
            <a:gs pos="72000">
              <a:srgbClr val="FFA800"/>
            </a:gs>
            <a:gs pos="87000">
              <a:srgbClr val="825600"/>
            </a:gs>
            <a:gs pos="100000">
              <a:srgbClr val="FFA8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D:\Users\Volzhenina\Desktop\ДЛЯ СЛАЙДОВ\410447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797990" y="357166"/>
            <a:ext cx="3857652" cy="257176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marL="182880" indent="0" algn="ctr" eaLnBrk="1" hangingPunct="1">
              <a:buNone/>
              <a:defRPr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Администрация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Меркуловского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сельского поселения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600" dirty="0" smtClean="0"/>
              <a:t/>
            </a:r>
            <a:br>
              <a:rPr lang="ru-RU" sz="2600" dirty="0" smtClean="0"/>
            </a:br>
            <a:r>
              <a:rPr lang="ru-RU" sz="2600" dirty="0" smtClean="0"/>
              <a:t/>
            </a:r>
            <a:br>
              <a:rPr lang="ru-RU" sz="2600" dirty="0" smtClean="0"/>
            </a:br>
            <a:endParaRPr lang="ru-RU" sz="4500" dirty="0" smtClean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4286256"/>
            <a:ext cx="7686700" cy="2143140"/>
          </a:xfrm>
          <a:noFill/>
          <a:scene3d>
            <a:camera prst="orthographicFront"/>
            <a:lightRig rig="threePt" dir="t"/>
          </a:scene3d>
          <a:sp3d>
            <a:bevelB w="19050"/>
          </a:sp3d>
        </p:spPr>
        <p:txBody>
          <a:bodyPr>
            <a:normAutofit fontScale="92500" lnSpcReduction="20000"/>
          </a:bodyPr>
          <a:lstStyle/>
          <a:p>
            <a:pPr algn="ctr" eaLnBrk="1" hangingPunct="1"/>
            <a:r>
              <a:rPr lang="ru-RU" sz="3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Проект Бюджета для граждан</a:t>
            </a:r>
          </a:p>
          <a:p>
            <a:pPr algn="ctr" eaLnBrk="1" hangingPunct="1"/>
            <a:r>
              <a:rPr lang="ru-RU" sz="33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Меркуловского</a:t>
            </a:r>
            <a:r>
              <a:rPr lang="ru-RU" sz="3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сельского поселения Шолоховского района</a:t>
            </a:r>
          </a:p>
          <a:p>
            <a:pPr algn="ctr" eaLnBrk="1" hangingPunct="1"/>
            <a:r>
              <a:rPr lang="ru-RU" sz="3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на 2021 год и на плановый период 2022 и 2023 годов</a:t>
            </a:r>
          </a:p>
        </p:txBody>
      </p:sp>
    </p:spTree>
    <p:extLst>
      <p:ext uri="{BB962C8B-B14F-4D97-AF65-F5344CB8AC3E}">
        <p14:creationId xmlns:p14="http://schemas.microsoft.com/office/powerpoint/2010/main" xmlns="" val="289585862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76672"/>
            <a:ext cx="9144000" cy="1095375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Расходы бюджета </a:t>
            </a:r>
            <a:r>
              <a:rPr lang="ru-RU" sz="24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Меркуловского</a:t>
            </a:r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сельского поселения Шолоховского района в 2021 году</a:t>
            </a:r>
            <a:endParaRPr lang="ru-RU" sz="25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10" name="Object 5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="" xmlns:p14="http://schemas.microsoft.com/office/powerpoint/2010/main" val="3679509603"/>
              </p:ext>
            </p:extLst>
          </p:nvPr>
        </p:nvGraphicFramePr>
        <p:xfrm>
          <a:off x="0" y="1357298"/>
          <a:ext cx="9144000" cy="53241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734662" y="111829"/>
            <a:ext cx="284321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Меркуловского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Шолоховского района 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E8EEE-9704-4CC1-BA08-1780DAC4FD53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7095664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GKH-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86392" y="1500174"/>
            <a:ext cx="3427973" cy="371477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764704"/>
            <a:ext cx="6707088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Расходы </a:t>
            </a: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проекта бюджета </a:t>
            </a:r>
            <a:r>
              <a:rPr lang="ru-RU" sz="25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Меркуловского</a:t>
            </a: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Шолоховского района</a:t>
            </a:r>
            <a:b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5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на ЖКХ</a:t>
            </a:r>
            <a:endParaRPr lang="ru-RU" sz="25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38986" y="112440"/>
            <a:ext cx="2843213" cy="5078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Меркуловского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Шолоховского района Ростовской области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446361743"/>
              </p:ext>
            </p:extLst>
          </p:nvPr>
        </p:nvGraphicFramePr>
        <p:xfrm>
          <a:off x="500034" y="2571744"/>
          <a:ext cx="8291264" cy="38649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1"/>
          <p:cNvSpPr txBox="1"/>
          <p:nvPr/>
        </p:nvSpPr>
        <p:spPr>
          <a:xfrm>
            <a:off x="8098361" y="3301484"/>
            <a:ext cx="1064689" cy="860033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2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446361743"/>
              </p:ext>
            </p:extLst>
          </p:nvPr>
        </p:nvGraphicFramePr>
        <p:xfrm>
          <a:off x="652434" y="2724144"/>
          <a:ext cx="8291264" cy="38649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446361743"/>
              </p:ext>
            </p:extLst>
          </p:nvPr>
        </p:nvGraphicFramePr>
        <p:xfrm>
          <a:off x="642910" y="2786058"/>
          <a:ext cx="8291264" cy="38649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446361743"/>
              </p:ext>
            </p:extLst>
          </p:nvPr>
        </p:nvGraphicFramePr>
        <p:xfrm>
          <a:off x="428596" y="2857496"/>
          <a:ext cx="8300788" cy="38744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xmlns="" val="426907116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500034" y="620688"/>
            <a:ext cx="7610702" cy="1152128"/>
          </a:xfrm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Динамика расходов бюджета </a:t>
            </a:r>
            <a:b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ru-RU" sz="2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Меркуловского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сельского поселения Шолоховского района района </a:t>
            </a:r>
            <a:b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на культуру</a:t>
            </a:r>
            <a:endParaRPr lang="ru-RU" sz="2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280024327"/>
              </p:ext>
            </p:extLst>
          </p:nvPr>
        </p:nvGraphicFramePr>
        <p:xfrm>
          <a:off x="0" y="1857364"/>
          <a:ext cx="8107264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741706" y="119130"/>
            <a:ext cx="2843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Меркуловского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Шолоховского района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0208467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9386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428604"/>
            <a:ext cx="2857489" cy="178485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41988"/>
            <a:ext cx="8229600" cy="36004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Культура и кинематография</a:t>
            </a:r>
            <a:endParaRPr lang="ru-RU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89377093"/>
              </p:ext>
            </p:extLst>
          </p:nvPr>
        </p:nvGraphicFramePr>
        <p:xfrm>
          <a:off x="179512" y="764704"/>
          <a:ext cx="8784976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752592" y="130016"/>
            <a:ext cx="284380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Меркуловского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Шолоховского района Ростовской области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190961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13488948198997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0042"/>
            <a:ext cx="2873660" cy="307183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19934" y="130016"/>
            <a:ext cx="2843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Меркуловского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Шолоховского района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57158" y="500042"/>
            <a:ext cx="8391306" cy="1066800"/>
          </a:xfrm>
          <a:noFill/>
        </p:spPr>
        <p:txBody>
          <a:bodyPr>
            <a:no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ru-RU" sz="23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Динамика расходов бюджета </a:t>
            </a:r>
            <a:br>
              <a:rPr lang="ru-RU" sz="23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ru-RU" sz="23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Меркуловского</a:t>
            </a:r>
            <a:r>
              <a:rPr lang="ru-RU" sz="23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сельского поселения Шолоховского района района на </a:t>
            </a:r>
            <a:br>
              <a:rPr lang="ru-RU" sz="23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ru-RU" sz="23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социальную политику</a:t>
            </a:r>
            <a:endParaRPr lang="ru-RU" sz="23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graphicFrame>
        <p:nvGraphicFramePr>
          <p:cNvPr id="18" name="Object 2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137496823"/>
              </p:ext>
            </p:extLst>
          </p:nvPr>
        </p:nvGraphicFramePr>
        <p:xfrm>
          <a:off x="0" y="2928935"/>
          <a:ext cx="9144000" cy="3643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77018" y="2928934"/>
            <a:ext cx="1186030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3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тыс. рублей</a:t>
            </a:r>
            <a:endParaRPr lang="ru-RU" sz="13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699792" y="4293096"/>
            <a:ext cx="18473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100" b="1" dirty="0" smtClean="0">
              <a:solidFill>
                <a:prstClr val="black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100" b="1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300192" y="2636912"/>
            <a:ext cx="18473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100" b="1" dirty="0" smtClean="0">
              <a:solidFill>
                <a:prstClr val="black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100" b="1" dirty="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356756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1317732916202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48" y="3429006"/>
            <a:ext cx="4571992" cy="321470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661734"/>
            <a:ext cx="8229600" cy="36004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Физическая культура и спорт</a:t>
            </a:r>
            <a:endParaRPr lang="ru-RU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52592" y="130016"/>
            <a:ext cx="2843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Меркуловского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Шолоховского района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  <p:grpSp>
        <p:nvGrpSpPr>
          <p:cNvPr id="14" name="Группа 13"/>
          <p:cNvGrpSpPr/>
          <p:nvPr/>
        </p:nvGrpSpPr>
        <p:grpSpPr>
          <a:xfrm>
            <a:off x="285720" y="1571612"/>
            <a:ext cx="8650967" cy="1571636"/>
            <a:chOff x="109055" y="1620536"/>
            <a:chExt cx="4615356" cy="1611695"/>
          </a:xfrm>
          <a:scene3d>
            <a:camera prst="orthographicFront"/>
            <a:lightRig rig="flat" dir="t"/>
          </a:scene3d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109055" y="1620536"/>
              <a:ext cx="4615356" cy="1611695"/>
            </a:xfrm>
            <a:prstGeom prst="roundRect">
              <a:avLst>
                <a:gd name="adj" fmla="val 10000"/>
              </a:avLst>
            </a:prstGeom>
            <a:sp3d prstMaterial="dkEdge">
              <a:bevelT w="8200" h="38100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sp>
        <p:sp>
          <p:nvSpPr>
            <p:cNvPr id="16" name="Скругленный прямоугольник 4"/>
            <p:cNvSpPr/>
            <p:nvPr/>
          </p:nvSpPr>
          <p:spPr>
            <a:xfrm>
              <a:off x="156260" y="1873000"/>
              <a:ext cx="4520946" cy="1312026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0960" tIns="60960" rIns="60960" bIns="60960" numCol="1" spcCol="1270" anchor="t" anchorCtr="0">
              <a:noAutofit/>
            </a:bodyPr>
            <a:lstStyle/>
            <a:p>
              <a:r>
                <a:rPr lang="ru-RU" sz="16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imes New Roman" pitchFamily="18" charset="0"/>
                </a:rPr>
                <a:t>Общий </a:t>
              </a:r>
              <a:r>
                <a:rPr lang="ru-RU" sz="16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imes New Roman" pitchFamily="18" charset="0"/>
                </a:rPr>
                <a:t>объем расходов </a:t>
              </a:r>
              <a:endParaRPr lang="en-US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endParaRPr>
            </a:p>
            <a:p>
              <a:r>
                <a:rPr lang="ru-RU" sz="16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imes New Roman" pitchFamily="18" charset="0"/>
                </a:rPr>
                <a:t>на физическую культуру и спорт </a:t>
              </a:r>
            </a:p>
            <a:p>
              <a:pPr marL="742950" lvl="1" indent="-285750" defTabSz="711200">
                <a:lnSpc>
                  <a:spcPct val="90000"/>
                </a:lnSpc>
                <a:spcBef>
                  <a:spcPct val="0"/>
                </a:spcBef>
                <a:buFont typeface="Arial" pitchFamily="34" charset="0"/>
                <a:buChar char="•"/>
              </a:pPr>
              <a:r>
                <a:rPr lang="ru-RU" sz="1600" b="1" i="0" kern="1200" baseline="0" dirty="0" smtClean="0">
                  <a:solidFill>
                    <a:srgbClr val="C00000"/>
                  </a:solidFill>
                  <a:latin typeface="+mj-lt"/>
                  <a:cs typeface="Times New Roman" pitchFamily="18" charset="0"/>
                </a:rPr>
                <a:t>в</a:t>
              </a:r>
              <a:r>
                <a:rPr lang="ru-RU" sz="1600" b="1" kern="1200" dirty="0" smtClean="0">
                  <a:latin typeface="+mj-lt"/>
                  <a:cs typeface="Times New Roman" pitchFamily="18" charset="0"/>
                </a:rPr>
                <a:t> </a:t>
              </a:r>
              <a:r>
                <a:rPr lang="ru-RU" sz="1600" b="1" kern="1200" dirty="0" smtClean="0">
                  <a:solidFill>
                    <a:srgbClr val="C00000"/>
                  </a:solidFill>
                  <a:latin typeface="+mj-lt"/>
                  <a:cs typeface="Times New Roman" pitchFamily="18" charset="0"/>
                </a:rPr>
                <a:t>2021 году</a:t>
              </a:r>
              <a:r>
                <a:rPr lang="ru-RU" sz="1600" b="1" kern="1200" dirty="0" smtClean="0">
                  <a:solidFill>
                    <a:srgbClr val="0070C0"/>
                  </a:solidFill>
                  <a:latin typeface="+mj-lt"/>
                  <a:cs typeface="Times New Roman" pitchFamily="18" charset="0"/>
                </a:rPr>
                <a:t> –  5</a:t>
              </a:r>
              <a:r>
                <a:rPr lang="en-US" sz="1600" b="1" kern="1200" dirty="0" smtClean="0">
                  <a:solidFill>
                    <a:srgbClr val="0070C0"/>
                  </a:solidFill>
                  <a:latin typeface="+mj-lt"/>
                  <a:cs typeface="Times New Roman" pitchFamily="18" charset="0"/>
                </a:rPr>
                <a:t>.0</a:t>
              </a:r>
              <a:r>
                <a:rPr lang="ru-RU" sz="1600" b="1" kern="1200" dirty="0" smtClean="0">
                  <a:solidFill>
                    <a:srgbClr val="0070C0"/>
                  </a:solidFill>
                  <a:latin typeface="+mj-lt"/>
                  <a:cs typeface="Times New Roman" pitchFamily="18" charset="0"/>
                </a:rPr>
                <a:t> тыс</a:t>
              </a:r>
              <a:r>
                <a:rPr lang="ru-RU" sz="1600" b="1" i="0" kern="1200" baseline="0" dirty="0" smtClean="0">
                  <a:solidFill>
                    <a:srgbClr val="0070C0"/>
                  </a:solidFill>
                  <a:latin typeface="+mj-lt"/>
                  <a:cs typeface="Times New Roman" pitchFamily="18" charset="0"/>
                </a:rPr>
                <a:t>. рублей,     </a:t>
              </a:r>
            </a:p>
            <a:p>
              <a:pPr marL="742950" lvl="1" indent="-285750" defTabSz="711200">
                <a:lnSpc>
                  <a:spcPct val="90000"/>
                </a:lnSpc>
                <a:spcBef>
                  <a:spcPct val="0"/>
                </a:spcBef>
                <a:buFont typeface="Arial" pitchFamily="34" charset="0"/>
                <a:buChar char="•"/>
              </a:pPr>
              <a:r>
                <a:rPr lang="ru-RU" sz="1600" b="1" i="0" kern="1200" baseline="0" dirty="0" smtClean="0">
                  <a:solidFill>
                    <a:srgbClr val="C00000"/>
                  </a:solidFill>
                  <a:latin typeface="+mj-lt"/>
                  <a:cs typeface="Times New Roman" pitchFamily="18" charset="0"/>
                </a:rPr>
                <a:t>в 2022 году</a:t>
              </a:r>
              <a:r>
                <a:rPr lang="ru-RU" sz="1600" b="1" i="0" kern="1200" baseline="0" dirty="0" smtClean="0">
                  <a:solidFill>
                    <a:srgbClr val="0070C0"/>
                  </a:solidFill>
                  <a:latin typeface="+mj-lt"/>
                  <a:cs typeface="Times New Roman" pitchFamily="18" charset="0"/>
                </a:rPr>
                <a:t> – </a:t>
              </a:r>
              <a:r>
                <a:rPr lang="en-US" sz="1600" b="1" i="0" kern="1200" baseline="0" dirty="0" smtClean="0">
                  <a:solidFill>
                    <a:srgbClr val="0070C0"/>
                  </a:solidFill>
                  <a:latin typeface="+mj-lt"/>
                  <a:cs typeface="Times New Roman" pitchFamily="18" charset="0"/>
                </a:rPr>
                <a:t> </a:t>
              </a:r>
              <a:r>
                <a:rPr lang="ru-RU" sz="1600" b="1" dirty="0" smtClean="0">
                  <a:solidFill>
                    <a:srgbClr val="0070C0"/>
                  </a:solidFill>
                  <a:latin typeface="+mj-lt"/>
                  <a:cs typeface="Times New Roman" pitchFamily="18" charset="0"/>
                </a:rPr>
                <a:t>0</a:t>
              </a:r>
              <a:r>
                <a:rPr lang="en-US" sz="1600" b="1" i="0" kern="1200" baseline="0" dirty="0" smtClean="0">
                  <a:solidFill>
                    <a:srgbClr val="0070C0"/>
                  </a:solidFill>
                  <a:latin typeface="+mj-lt"/>
                  <a:cs typeface="Times New Roman" pitchFamily="18" charset="0"/>
                </a:rPr>
                <a:t>.0</a:t>
              </a:r>
              <a:r>
                <a:rPr lang="ru-RU" sz="1600" b="1" i="0" kern="1200" baseline="0" dirty="0" smtClean="0">
                  <a:solidFill>
                    <a:srgbClr val="0070C0"/>
                  </a:solidFill>
                  <a:latin typeface="+mj-lt"/>
                  <a:cs typeface="Times New Roman" pitchFamily="18" charset="0"/>
                </a:rPr>
                <a:t>тыс. рублей,            </a:t>
              </a:r>
            </a:p>
            <a:p>
              <a:pPr marL="742950" lvl="1" indent="-285750" defTabSz="711200">
                <a:lnSpc>
                  <a:spcPct val="90000"/>
                </a:lnSpc>
                <a:spcBef>
                  <a:spcPct val="0"/>
                </a:spcBef>
                <a:buFont typeface="Arial" pitchFamily="34" charset="0"/>
                <a:buChar char="•"/>
              </a:pPr>
              <a:r>
                <a:rPr lang="ru-RU" sz="1600" b="1" i="0" kern="1200" baseline="0" dirty="0" smtClean="0">
                  <a:solidFill>
                    <a:srgbClr val="C00000"/>
                  </a:solidFill>
                  <a:latin typeface="+mj-lt"/>
                  <a:cs typeface="Times New Roman" pitchFamily="18" charset="0"/>
                </a:rPr>
                <a:t>в 2023 году </a:t>
              </a:r>
              <a:r>
                <a:rPr lang="ru-RU" sz="1600" b="1" i="0" kern="1200" baseline="0" dirty="0" smtClean="0">
                  <a:solidFill>
                    <a:srgbClr val="0070C0"/>
                  </a:solidFill>
                  <a:latin typeface="+mj-lt"/>
                  <a:cs typeface="Times New Roman" pitchFamily="18" charset="0"/>
                </a:rPr>
                <a:t>–  </a:t>
              </a:r>
              <a:r>
                <a:rPr lang="ru-RU" sz="1600" b="1" dirty="0" smtClean="0">
                  <a:solidFill>
                    <a:srgbClr val="0070C0"/>
                  </a:solidFill>
                  <a:latin typeface="+mj-lt"/>
                  <a:cs typeface="Times New Roman" pitchFamily="18" charset="0"/>
                </a:rPr>
                <a:t>0</a:t>
              </a:r>
              <a:r>
                <a:rPr lang="en-US" sz="1600" b="1" i="0" kern="1200" baseline="0" dirty="0" smtClean="0">
                  <a:solidFill>
                    <a:srgbClr val="0070C0"/>
                  </a:solidFill>
                  <a:latin typeface="+mj-lt"/>
                  <a:cs typeface="Times New Roman" pitchFamily="18" charset="0"/>
                </a:rPr>
                <a:t>.0</a:t>
              </a:r>
              <a:r>
                <a:rPr lang="ru-RU" sz="1600" b="1" i="0" kern="1200" baseline="0" dirty="0" smtClean="0">
                  <a:solidFill>
                    <a:srgbClr val="0070C0"/>
                  </a:solidFill>
                  <a:latin typeface="+mj-lt"/>
                  <a:cs typeface="Times New Roman" pitchFamily="18" charset="0"/>
                </a:rPr>
                <a:t> тыс. рублей</a:t>
              </a:r>
            </a:p>
          </p:txBody>
        </p:sp>
      </p:grpSp>
      <p:pic>
        <p:nvPicPr>
          <p:cNvPr id="12" name="Рисунок 11" descr="ALG2HUPCAR6PU4SCACENB2WCAOQNZ6BCA6VH83PCALPBSVKCABOC46ECAJ0RO6RCAG0X2Z9CADLNHCNCAB5UOZPCAV8SV70CA67LRNTCAGMEWW2CAT2P853CAZ1FOC6CA9TFOPXCAKMY8PTCAJCW337CAV6PQI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500042"/>
            <a:ext cx="1000132" cy="902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0044715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blipFill>
            <a:blip r:embed="rId3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Национальная безопасность и правоохранительная деятельность</a:t>
            </a:r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sz="half" idx="1"/>
          </p:nvPr>
        </p:nvGraphicFramePr>
        <p:xfrm>
          <a:off x="457200" y="2249425"/>
          <a:ext cx="4038600" cy="30369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6" name="Содержимое 5"/>
          <p:cNvGraphicFramePr>
            <a:graphicFrameLocks noGrp="1"/>
          </p:cNvGraphicFramePr>
          <p:nvPr>
            <p:ph sz="half" idx="2"/>
          </p:nvPr>
        </p:nvGraphicFramePr>
        <p:xfrm>
          <a:off x="4648200" y="2249425"/>
          <a:ext cx="4038600" cy="3036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  <p:pic>
        <p:nvPicPr>
          <p:cNvPr id="1026" name="Picture 2" descr="C:\Documents and Settings\User\Мои документы\Мои рисунки\A5866OJCARPIC8VCA7SL2LGCA2AX897CAOJ3GQACAZKEOQBCAFKF9PJCAT2BAA8CAT8B74DCA80BW6ACA579WFWCA2A1C8KCABZYCDTCAH3B3KLCA6U69CUCAZ5IG3KCAIIIVHVCAVDFQZPCADLY23HCA9INF06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357950" y="4929199"/>
            <a:ext cx="2786050" cy="1928802"/>
          </a:xfrm>
          <a:prstGeom prst="rect">
            <a:avLst/>
          </a:prstGeom>
          <a:noFill/>
        </p:spPr>
      </p:pic>
      <p:pic>
        <p:nvPicPr>
          <p:cNvPr id="1027" name="Picture 3" descr="C:\Documents and Settings\User\Мои документы\Мои рисунки\2785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" y="5323206"/>
            <a:ext cx="2000231" cy="1534793"/>
          </a:xfrm>
          <a:prstGeom prst="rect">
            <a:avLst/>
          </a:prstGeom>
          <a:noFill/>
        </p:spPr>
      </p:pic>
      <p:pic>
        <p:nvPicPr>
          <p:cNvPr id="8" name="Picture 3" descr="C:\Documents and Settings\User\Мои документы\Мои рисунки\2785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5323207"/>
            <a:ext cx="2000231" cy="1534793"/>
          </a:xfrm>
          <a:prstGeom prst="rect">
            <a:avLst/>
          </a:prstGeom>
          <a:noFill/>
        </p:spPr>
      </p:pic>
      <p:pic>
        <p:nvPicPr>
          <p:cNvPr id="1028" name="Picture 4" descr="C:\Documents and Settings\User\Мои документы\Мои рисунки\2785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000232" y="5323182"/>
            <a:ext cx="2000264" cy="1534818"/>
          </a:xfrm>
          <a:prstGeom prst="rect">
            <a:avLst/>
          </a:prstGeom>
          <a:noFill/>
        </p:spPr>
      </p:pic>
      <p:pic>
        <p:nvPicPr>
          <p:cNvPr id="10" name="Picture 4" descr="C:\Documents and Settings\User\Мои документы\Мои рисунки\2785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929058" y="5323182"/>
            <a:ext cx="2428892" cy="15348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Documents and Settings\User\Мои документы\Мои рисунки\2785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1285860"/>
            <a:ext cx="4572000" cy="555195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blipFill>
            <a:blip r:embed="rId3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Дорожный фонд</a:t>
            </a:r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sz="half" idx="1"/>
          </p:nvPr>
        </p:nvGraphicFramePr>
        <p:xfrm>
          <a:off x="457200" y="2249425"/>
          <a:ext cx="4038600" cy="30369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6" name="Содержимое 5"/>
          <p:cNvGraphicFramePr>
            <a:graphicFrameLocks noGrp="1"/>
          </p:cNvGraphicFramePr>
          <p:nvPr>
            <p:ph sz="half" idx="2"/>
          </p:nvPr>
        </p:nvGraphicFramePr>
        <p:xfrm>
          <a:off x="4648200" y="2249425"/>
          <a:ext cx="4038600" cy="3036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  <p:pic>
        <p:nvPicPr>
          <p:cNvPr id="1026" name="Picture 2" descr="C:\Documents and Settings\User\Мои документы\Мои рисунки\A5866OJCARPIC8VCA7SL2LGCA2AX897CAOJ3GQACAZKEOQBCAFKF9PJCAT2BAA8CAT8B74DCA80BW6ACA579WFWCA2A1C8KCABZYCDTCAH3B3KLCA6U69CUCAZ5IG3KCAIIIVHVCAVDFQZPCADLY23HCA9INF06.jpg"/>
          <p:cNvPicPr>
            <a:picLocks noChangeAspect="1" noChangeArrowheads="1"/>
          </p:cNvPicPr>
          <p:nvPr/>
        </p:nvPicPr>
        <p:blipFill>
          <a:blip r:embed="rId12"/>
          <a:stretch>
            <a:fillRect/>
          </a:stretch>
        </p:blipFill>
        <p:spPr bwMode="auto">
          <a:xfrm>
            <a:off x="5143504" y="4929199"/>
            <a:ext cx="3429023" cy="19288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120955823440d2f205a39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1020" y="5107452"/>
            <a:ext cx="2304387" cy="1536258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2844" y="1285860"/>
            <a:ext cx="8572560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pPr algn="ctr"/>
            <a:r>
              <a:rPr lang="ru-RU" sz="1400" b="1" dirty="0" smtClean="0">
                <a:solidFill>
                  <a:srgbClr val="FF0000"/>
                </a:solidFill>
              </a:rPr>
              <a:t>Бюджет для граждан</a:t>
            </a:r>
          </a:p>
          <a:p>
            <a:pPr algn="ctr"/>
            <a:endParaRPr lang="ru-RU" sz="1400" b="1" dirty="0" smtClean="0"/>
          </a:p>
          <a:p>
            <a:pPr algn="ctr"/>
            <a:r>
              <a:rPr lang="ru-RU" sz="1400" dirty="0" smtClean="0">
                <a:solidFill>
                  <a:srgbClr val="FF0000"/>
                </a:solidFill>
              </a:rPr>
              <a:t>Уважаемые жители </a:t>
            </a:r>
            <a:r>
              <a:rPr lang="ru-RU" sz="1400" dirty="0" err="1" smtClean="0">
                <a:solidFill>
                  <a:srgbClr val="FF0000"/>
                </a:solidFill>
              </a:rPr>
              <a:t>Меркуловского</a:t>
            </a:r>
            <a:r>
              <a:rPr lang="ru-RU" sz="1400" dirty="0" smtClean="0">
                <a:solidFill>
                  <a:srgbClr val="FF0000"/>
                </a:solidFill>
              </a:rPr>
              <a:t> сельского поселения!</a:t>
            </a:r>
          </a:p>
          <a:p>
            <a:pPr algn="ctr"/>
            <a:endParaRPr lang="ru-RU" sz="1200" dirty="0" smtClean="0"/>
          </a:p>
          <a:p>
            <a:pPr algn="ctr"/>
            <a:r>
              <a:rPr lang="ru-RU" sz="1200" dirty="0" smtClean="0">
                <a:solidFill>
                  <a:srgbClr val="0070C0"/>
                </a:solidFill>
              </a:rPr>
              <a:t>Для привлечения большего количества граждан к участию в обсуждении вопросов формирования бюджета сельского поселения и его исполнения разработан«Бюджет для граждан.»Информация размещаемая в разделе«Бюджет для граждан»в доступной форме ознакомит Вас с основными целями, задачами и приоритетными направлениями бюджетной политики сельского поселения, характеристиками бюджета сельского поселения и результатами исполнения. В Бюджетном послании Президента РФ на 2020 год и плановый период 2021 - 2022 годов говорится о необходимости обеспечения открытости и прозрачности бюджета и бюджетного процесса для населения, так как социально-экономическая и бюджетная политика Российской Федерации осуществляется в интересах общества, и ее эффективность зависит не только от действий государственных органов, но и от того, в какой мере население понимает эту политику, разделяет ее цели, способы и принципы ее реализации, доверяет ей. Документ содержит описание объемов доходов, расходов бюджета и их структуру, приоритетные направления расходования бюджетных средств, объемы средств бюджета, направляемых на финансирование социально-значимых мероприятий в сфере образования, социальной политики и занятости населения, культуры и спорта, и в других сферах в 2019 году и плановом периоде. Также в документе приводятся объемы и структура доходов и расходов бюджета муниципального образования и межбюджетных трансфертов.</a:t>
            </a:r>
          </a:p>
          <a:p>
            <a:pPr algn="ctr"/>
            <a:endParaRPr lang="ru-RU" sz="1200" dirty="0" smtClean="0"/>
          </a:p>
          <a:p>
            <a:pPr algn="ctr"/>
            <a:endParaRPr lang="ru-RU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Основные принципы формирования проекта бюджета </a:t>
            </a:r>
            <a:r>
              <a:rPr lang="ru-RU" sz="2000" dirty="0" err="1" smtClean="0">
                <a:solidFill>
                  <a:schemeClr val="accent6">
                    <a:lumMod val="75000"/>
                  </a:schemeClr>
                </a:solidFill>
              </a:rPr>
              <a:t>Меркуловского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 сельского поселения Шолоховского района на 2021 год и на плановый период 2022 и 2023 годов</a:t>
            </a:r>
            <a:endParaRPr lang="ru-RU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457200" y="2249488"/>
          <a:ext cx="8229600" cy="4324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8" name="Picture 4" descr="D:\Users\Volzhenina\Desktop\ДЛЯ СЛАЙДОВ\budget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1678794" cy="1119195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1142984"/>
            <a:ext cx="8229600" cy="72008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2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Основные параметры по проекту  бюджета </a:t>
            </a:r>
            <a:r>
              <a:rPr lang="ru-RU" sz="25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Меркуловского</a:t>
            </a:r>
            <a:r>
              <a:rPr lang="ru-RU" sz="2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сельского поселения Шолоховского района</a:t>
            </a:r>
            <a:br>
              <a:rPr lang="ru-RU" sz="2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endParaRPr lang="ru-RU" sz="2500" dirty="0" smtClean="0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graphicFrame>
        <p:nvGraphicFramePr>
          <p:cNvPr id="34898" name="Group 8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762713604"/>
              </p:ext>
            </p:extLst>
          </p:nvPr>
        </p:nvGraphicFramePr>
        <p:xfrm>
          <a:off x="500034" y="2285992"/>
          <a:ext cx="8280920" cy="4373569"/>
        </p:xfrm>
        <a:graphic>
          <a:graphicData uri="http://schemas.openxmlformats.org/drawingml/2006/table">
            <a:tbl>
              <a:tblPr/>
              <a:tblGrid>
                <a:gridCol w="3662955"/>
                <a:gridCol w="1123391"/>
                <a:gridCol w="1143008"/>
                <a:gridCol w="1071570"/>
                <a:gridCol w="1279996"/>
              </a:tblGrid>
              <a:tr h="4804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2020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2021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</a:tr>
              <a:tr h="440641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I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. Доходы, всего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10736,4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8541,0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8467,0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8312,2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</a:tr>
              <a:tr h="440641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из них: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</a:tr>
              <a:tr h="510465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Налоговые и неналоговые доходы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3223,9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3127,4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3183,2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3248,4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Безвозмездные поступления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7512,5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5413,6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5283,8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5063,8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</a:tr>
              <a:tr h="440641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II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. Расходы, всего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10815,6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8541,0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8467,0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8312,2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</a:tr>
              <a:tr h="440641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III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. Дефицит (-), профицит (+)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79,2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</a:tr>
              <a:tr h="751780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VI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. Источники финансирования дефицита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79,2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</a:tr>
            </a:tbl>
          </a:graphicData>
        </a:graphic>
      </p:graphicFrame>
      <p:sp>
        <p:nvSpPr>
          <p:cNvPr id="14399" name="Text Box 116"/>
          <p:cNvSpPr txBox="1">
            <a:spLocks noChangeArrowheads="1"/>
          </p:cNvSpPr>
          <p:nvPr/>
        </p:nvSpPr>
        <p:spPr bwMode="auto">
          <a:xfrm>
            <a:off x="6876256" y="1844824"/>
            <a:ext cx="2016224" cy="335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8345" tIns="44173" rIns="88345" bIns="44173">
            <a:spAutoFit/>
          </a:bodyPr>
          <a:lstStyle/>
          <a:p>
            <a:pPr defTabSz="884238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prstClr val="black"/>
                </a:solidFill>
                <a:latin typeface="Arial Cyr" pitchFamily="34" charset="0"/>
                <a:cs typeface="Arial Cyr" pitchFamily="34" charset="0"/>
              </a:rPr>
              <a:t>(тыс. </a:t>
            </a:r>
            <a:r>
              <a:rPr lang="ru-RU" sz="1600" dirty="0">
                <a:solidFill>
                  <a:prstClr val="black"/>
                </a:solidFill>
                <a:latin typeface="Arial Cyr" pitchFamily="34" charset="0"/>
                <a:cs typeface="Arial Cyr" pitchFamily="34" charset="0"/>
              </a:rPr>
              <a:t>рублей</a:t>
            </a:r>
            <a:r>
              <a:rPr lang="ru-RU" sz="1600" dirty="0" smtClean="0">
                <a:solidFill>
                  <a:prstClr val="black"/>
                </a:solidFill>
                <a:latin typeface="Arial Cyr" pitchFamily="34" charset="0"/>
                <a:cs typeface="Arial Cyr" pitchFamily="34" charset="0"/>
              </a:rPr>
              <a:t>)</a:t>
            </a:r>
            <a:endParaRPr lang="ru-RU" sz="1600" dirty="0">
              <a:solidFill>
                <a:prstClr val="black"/>
              </a:solidFill>
              <a:latin typeface="Arial Cyr" pitchFamily="34" charset="0"/>
              <a:cs typeface="Arial Cyr" pitchFamily="34" charset="0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786446" y="142852"/>
            <a:ext cx="284321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Меркуловского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Шолохоского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района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668018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4704"/>
            <a:ext cx="8928100" cy="379413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rgbClr val="A51B4C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Динамика доходов </a:t>
            </a:r>
            <a:r>
              <a:rPr lang="ru-RU" sz="2400" dirty="0" smtClean="0">
                <a:solidFill>
                  <a:srgbClr val="A51B4C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проекта бюджета </a:t>
            </a:r>
            <a:r>
              <a:rPr lang="ru-RU" sz="2400" dirty="0" err="1" smtClean="0">
                <a:solidFill>
                  <a:srgbClr val="A51B4C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Меркуловского</a:t>
            </a:r>
            <a:r>
              <a:rPr lang="ru-RU" sz="2400" dirty="0" smtClean="0">
                <a:solidFill>
                  <a:srgbClr val="A51B4C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сельского поселения Шолоховского района</a:t>
            </a:r>
            <a:endParaRPr lang="ru-RU" sz="2400" dirty="0">
              <a:solidFill>
                <a:srgbClr val="A51B4C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graphicFrame>
        <p:nvGraphicFramePr>
          <p:cNvPr id="40" name="Object 2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2996924567"/>
              </p:ext>
            </p:extLst>
          </p:nvPr>
        </p:nvGraphicFramePr>
        <p:xfrm>
          <a:off x="0" y="2204864"/>
          <a:ext cx="9043988" cy="4653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31780" name="Rectangle 4"/>
          <p:cNvSpPr>
            <a:spLocks noChangeArrowheads="1"/>
          </p:cNvSpPr>
          <p:nvPr/>
        </p:nvSpPr>
        <p:spPr bwMode="auto">
          <a:xfrm>
            <a:off x="430478" y="2170216"/>
            <a:ext cx="1547813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300" b="1" dirty="0" smtClean="0">
                <a:solidFill>
                  <a:prstClr val="black"/>
                </a:solidFill>
                <a:latin typeface="Arial" charset="0"/>
              </a:rPr>
              <a:t>тыс. </a:t>
            </a:r>
            <a:r>
              <a:rPr lang="ru-RU" sz="1300" b="1" dirty="0">
                <a:solidFill>
                  <a:prstClr val="black"/>
                </a:solidFill>
                <a:latin typeface="Arial" charset="0"/>
              </a:rPr>
              <a:t>рублей</a:t>
            </a:r>
          </a:p>
        </p:txBody>
      </p:sp>
      <p:sp>
        <p:nvSpPr>
          <p:cNvPr id="331801" name="Oval 25"/>
          <p:cNvSpPr>
            <a:spLocks noChangeArrowheads="1"/>
          </p:cNvSpPr>
          <p:nvPr/>
        </p:nvSpPr>
        <p:spPr bwMode="auto">
          <a:xfrm flipH="1">
            <a:off x="3714744" y="1785926"/>
            <a:ext cx="142875" cy="71438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31802" name="Oval 26"/>
          <p:cNvSpPr>
            <a:spLocks noChangeArrowheads="1"/>
          </p:cNvSpPr>
          <p:nvPr/>
        </p:nvSpPr>
        <p:spPr bwMode="auto">
          <a:xfrm>
            <a:off x="2928926" y="2071678"/>
            <a:ext cx="71437" cy="71437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741706" y="119130"/>
            <a:ext cx="284321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Меркуловского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посления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Шолоховского района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Oval 26"/>
          <p:cNvSpPr>
            <a:spLocks noChangeArrowheads="1"/>
          </p:cNvSpPr>
          <p:nvPr/>
        </p:nvSpPr>
        <p:spPr bwMode="auto">
          <a:xfrm>
            <a:off x="5590998" y="2060848"/>
            <a:ext cx="71437" cy="71437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2" name="Text Box 31"/>
          <p:cNvSpPr txBox="1">
            <a:spLocks noChangeArrowheads="1"/>
          </p:cNvSpPr>
          <p:nvPr/>
        </p:nvSpPr>
        <p:spPr bwMode="auto">
          <a:xfrm>
            <a:off x="5715008" y="2143116"/>
            <a:ext cx="637242" cy="24622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ru-RU" sz="10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34" name="Номер слайда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pic>
        <p:nvPicPr>
          <p:cNvPr id="11" name="Рисунок 10" descr="AG12031CAQSM0QRCA3OKE9WCAJ3DJQ3CA4QXPQUCA1S2C55CA6LUR2KCAGQLNQNCA7EJO3SCAHZY459CA38GAHQCAMI4DMUCA043FRFCAAZ1F23CALSYKO2CADEUWOQCA90JM6UCAB03M43CAVULDACCACRK3MQ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577" y="1000108"/>
            <a:ext cx="1199590" cy="901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9486834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441f9625f663a703540283e40ba07dd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40" y="4476760"/>
            <a:ext cx="3571860" cy="2381240"/>
          </a:xfrm>
          <a:prstGeom prst="rect">
            <a:avLst/>
          </a:prstGeom>
        </p:spPr>
      </p:pic>
      <p:pic>
        <p:nvPicPr>
          <p:cNvPr id="16" name="Рисунок 15" descr="1045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00570"/>
            <a:ext cx="3428992" cy="23574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52592" y="119130"/>
            <a:ext cx="284321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Меркуловского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Шолоховского района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941443" y="748939"/>
            <a:ext cx="5135851" cy="103964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9060" tIns="49530" rIns="99060" bIns="49530" numCol="1" spcCol="1270" anchor="ctr" anchorCtr="0">
            <a:noAutofit/>
          </a:bodyPr>
          <a:lstStyle/>
          <a:p>
            <a:pPr marL="171450" lvl="1" indent="-171450" defTabSz="800100" fontAlgn="base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endParaRPr lang="ru-RU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</p:txBody>
      </p:sp>
      <p:pic>
        <p:nvPicPr>
          <p:cNvPr id="119813" name="Picture 5" descr="%D0%94%D0%B5%D0%BA%D0%BB%D0%B0%D1%80%D0%B0%D1%86%D0%B8%D1%8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48680"/>
            <a:ext cx="2089248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xmlns="" val="860732635"/>
              </p:ext>
            </p:extLst>
          </p:nvPr>
        </p:nvGraphicFramePr>
        <p:xfrm>
          <a:off x="214282" y="500042"/>
          <a:ext cx="8715436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786183" y="2500306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4" name="TextBox 3"/>
          <p:cNvSpPr txBox="1"/>
          <p:nvPr/>
        </p:nvSpPr>
        <p:spPr>
          <a:xfrm>
            <a:off x="6786579" y="2214554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ru-RU" sz="1800" dirty="0"/>
          </a:p>
        </p:txBody>
      </p:sp>
      <p:sp>
        <p:nvSpPr>
          <p:cNvPr id="13" name="AutoShape 4"/>
          <p:cNvSpPr>
            <a:spLocks noChangeArrowheads="1"/>
          </p:cNvSpPr>
          <p:nvPr/>
        </p:nvSpPr>
        <p:spPr bwMode="auto">
          <a:xfrm>
            <a:off x="3428992" y="4143380"/>
            <a:ext cx="2952328" cy="2880320"/>
          </a:xfrm>
          <a:prstGeom prst="roundRect">
            <a:avLst>
              <a:gd name="adj" fmla="val 16667"/>
            </a:avLst>
          </a:prstGeom>
          <a:blipFill dpi="0" rotWithShape="1">
            <a:blip r:embed="rId6" cstate="print">
              <a:alphaModFix amt="55000"/>
            </a:blip>
            <a:srcRect/>
            <a:stretch>
              <a:fillRect r="-71437"/>
            </a:stretch>
          </a:blipFill>
          <a:ln w="9525">
            <a:solidFill>
              <a:schemeClr val="tx1"/>
            </a:solidFill>
            <a:round/>
            <a:headEnd/>
            <a:tailEnd/>
          </a:ln>
          <a:effectLst>
            <a:softEdge rad="317500"/>
          </a:effec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078047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0001-001-Bjudzhetnaja-sistem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0892" y="642918"/>
            <a:ext cx="1263903" cy="1643074"/>
          </a:xfrm>
          <a:prstGeom prst="rect">
            <a:avLst/>
          </a:prstGeom>
        </p:spPr>
      </p:pic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764533"/>
            <a:ext cx="9036496" cy="10668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Безвозмездные поступления из областного б</a:t>
            </a:r>
            <a:r>
              <a:rPr lang="ru-RU" sz="2600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юд</a:t>
            </a:r>
            <a:r>
              <a:rPr lang="ru-RU" sz="2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жета</a:t>
            </a:r>
          </a:p>
        </p:txBody>
      </p:sp>
      <p:sp>
        <p:nvSpPr>
          <p:cNvPr id="14399" name="Text Box 116"/>
          <p:cNvSpPr txBox="1">
            <a:spLocks noChangeArrowheads="1"/>
          </p:cNvSpPr>
          <p:nvPr/>
        </p:nvSpPr>
        <p:spPr bwMode="auto">
          <a:xfrm>
            <a:off x="827584" y="2060848"/>
            <a:ext cx="1656184" cy="335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8345" tIns="44173" rIns="88345" bIns="44173">
            <a:spAutoFit/>
          </a:bodyPr>
          <a:lstStyle/>
          <a:p>
            <a:pPr defTabSz="884238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prstClr val="black"/>
                </a:solidFill>
                <a:latin typeface="Arial Cyr" pitchFamily="34" charset="0"/>
                <a:cs typeface="Arial Cyr" pitchFamily="34" charset="0"/>
              </a:rPr>
              <a:t>(тыс. рублей)</a:t>
            </a:r>
            <a:endParaRPr lang="ru-RU" sz="1600" b="1" dirty="0">
              <a:solidFill>
                <a:prstClr val="black"/>
              </a:solidFill>
              <a:latin typeface="Arial Cyr" pitchFamily="34" charset="0"/>
              <a:cs typeface="Arial Cyr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41706" y="119130"/>
            <a:ext cx="2843213" cy="5078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Меркуловского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 Шолоховского района</a:t>
            </a:r>
          </a:p>
          <a:p>
            <a:pPr>
              <a:defRPr/>
            </a:pP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Содержимое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836306457"/>
              </p:ext>
            </p:extLst>
          </p:nvPr>
        </p:nvGraphicFramePr>
        <p:xfrm>
          <a:off x="142844" y="2428868"/>
          <a:ext cx="8064896" cy="4324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4785619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07504" y="476672"/>
            <a:ext cx="9036496" cy="1080120"/>
          </a:xfrm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Динамика </a:t>
            </a:r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расходов проекта  </a:t>
            </a:r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бюджета </a:t>
            </a:r>
            <a:r>
              <a:rPr lang="ru-RU" sz="24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Меркуловского</a:t>
            </a:r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сельского поселения Шолоховского района  </a:t>
            </a:r>
            <a:b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2021-2023 </a:t>
            </a:r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годах</a:t>
            </a:r>
            <a:endParaRPr lang="ru-RU" sz="2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527900546"/>
              </p:ext>
            </p:extLst>
          </p:nvPr>
        </p:nvGraphicFramePr>
        <p:xfrm>
          <a:off x="0" y="1268760"/>
          <a:ext cx="9144000" cy="53050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752592" y="119130"/>
            <a:ext cx="284321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Меркуловского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Шолоховского района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flipV="1">
            <a:off x="3602030" y="3501008"/>
            <a:ext cx="1008112" cy="72008"/>
          </a:xfrm>
          <a:prstGeom prst="straightConnector1">
            <a:avLst/>
          </a:prstGeom>
          <a:ln w="19050">
            <a:solidFill>
              <a:srgbClr val="FF0000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5539862" y="3392996"/>
            <a:ext cx="1080120" cy="144016"/>
          </a:xfrm>
          <a:prstGeom prst="straightConnector1">
            <a:avLst/>
          </a:prstGeom>
          <a:ln w="19050">
            <a:solidFill>
              <a:srgbClr val="FF0000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 rot="21446507">
            <a:off x="3643953" y="3033358"/>
            <a:ext cx="999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Arial" charset="0"/>
              </a:rPr>
              <a:t>99,7%</a:t>
            </a: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cxnSp>
        <p:nvCxnSpPr>
          <p:cNvPr id="12" name="Прямая со стрелкой 11"/>
          <p:cNvCxnSpPr/>
          <p:nvPr/>
        </p:nvCxnSpPr>
        <p:spPr>
          <a:xfrm flipV="1">
            <a:off x="5786446" y="2714620"/>
            <a:ext cx="1008112" cy="72008"/>
          </a:xfrm>
          <a:prstGeom prst="straightConnector1">
            <a:avLst/>
          </a:prstGeom>
          <a:ln w="19050">
            <a:solidFill>
              <a:srgbClr val="FF0000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Содержимое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527900546"/>
              </p:ext>
            </p:extLst>
          </p:nvPr>
        </p:nvGraphicFramePr>
        <p:xfrm>
          <a:off x="0" y="1552922"/>
          <a:ext cx="9144000" cy="53050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Содержимое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527900546"/>
              </p:ext>
            </p:extLst>
          </p:nvPr>
        </p:nvGraphicFramePr>
        <p:xfrm>
          <a:off x="214282" y="1543398"/>
          <a:ext cx="9153556" cy="53146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8" name="Содержимое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527900546"/>
              </p:ext>
            </p:extLst>
          </p:nvPr>
        </p:nvGraphicFramePr>
        <p:xfrm>
          <a:off x="0" y="1543398"/>
          <a:ext cx="9153556" cy="53146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19" name="Рисунок 18" descr="A8RAG6HCA6V9LS1CANONB24CAV01JQPCAHA5RV7CA4DZFWCCAXWRV79CA8IQ7NWCALZGHGFCAE4QMZQCARU2X03CAS1L6WPCA9SP5X6CA9IQOPNCAS0W62DCA41ZVYDCAUEXZI9CANCNK0ICAMGCXMFCAK72FSR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857232"/>
            <a:ext cx="2071670" cy="642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5357537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3851140142"/>
              </p:ext>
            </p:extLst>
          </p:nvPr>
        </p:nvGraphicFramePr>
        <p:xfrm>
          <a:off x="428596" y="2071678"/>
          <a:ext cx="8096250" cy="43577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4997" name="Rectangle 5"/>
          <p:cNvSpPr>
            <a:spLocks noGrp="1" noChangeArrowheads="1"/>
          </p:cNvSpPr>
          <p:nvPr>
            <p:ph type="title"/>
          </p:nvPr>
        </p:nvSpPr>
        <p:spPr>
          <a:xfrm>
            <a:off x="500034" y="857232"/>
            <a:ext cx="8429620" cy="648642"/>
          </a:xfrm>
          <a:noFill/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Расходы проекта 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бюджета </a:t>
            </a:r>
            <a:r>
              <a:rPr lang="ru-RU" sz="2400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Меркуловского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сельского поселения Шолоховского района</a:t>
            </a:r>
            <a:br>
              <a:rPr lang="ru-RU" sz="24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на реализацию муниципальных  программ в 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2021-2023годах</a:t>
            </a:r>
            <a:endParaRPr lang="ru-RU" sz="2400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45547" y="117531"/>
            <a:ext cx="284321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Меркуловского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Шолоховского района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683568" y="1700808"/>
            <a:ext cx="154781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prstClr val="black"/>
                </a:solidFill>
                <a:latin typeface="Arial" charset="0"/>
              </a:rPr>
              <a:t>тыс. </a:t>
            </a:r>
            <a:r>
              <a:rPr lang="ru-RU" sz="1600" b="1" dirty="0">
                <a:solidFill>
                  <a:prstClr val="black"/>
                </a:solidFill>
                <a:latin typeface="Arial" charset="0"/>
              </a:rPr>
              <a:t>рублей</a:t>
            </a: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835165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3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4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7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9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2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1862</TotalTime>
  <Words>913</Words>
  <Application>Microsoft Office PowerPoint</Application>
  <PresentationFormat>Экран (4:3)</PresentationFormat>
  <Paragraphs>180</Paragraphs>
  <Slides>17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11</vt:i4>
      </vt:variant>
      <vt:variant>
        <vt:lpstr>Заголовки слайдов</vt:lpstr>
      </vt:variant>
      <vt:variant>
        <vt:i4>17</vt:i4>
      </vt:variant>
    </vt:vector>
  </HeadingPairs>
  <TitlesOfParts>
    <vt:vector size="28" baseType="lpstr">
      <vt:lpstr>1_Городская</vt:lpstr>
      <vt:lpstr>2_Городская</vt:lpstr>
      <vt:lpstr>3_Городская</vt:lpstr>
      <vt:lpstr>4_Городская</vt:lpstr>
      <vt:lpstr>5_Городская</vt:lpstr>
      <vt:lpstr>6_Городская</vt:lpstr>
      <vt:lpstr>7_Городская</vt:lpstr>
      <vt:lpstr>9_Городская</vt:lpstr>
      <vt:lpstr>12_Городская</vt:lpstr>
      <vt:lpstr>13_Городская</vt:lpstr>
      <vt:lpstr>14_Городская</vt:lpstr>
      <vt:lpstr>Администрация Меркуловского сельского поселения   </vt:lpstr>
      <vt:lpstr>Слайд 2</vt:lpstr>
      <vt:lpstr>Основные принципы формирования проекта бюджета Меркуловского сельского поселения Шолоховского района на 2021 год и на плановый период 2022 и 2023 годов</vt:lpstr>
      <vt:lpstr>Основные параметры по проекту  бюджета Меркуловского сельского поселения Шолоховского района </vt:lpstr>
      <vt:lpstr>Динамика доходов проекта бюджета Меркуловского сельского поселения Шолоховского района</vt:lpstr>
      <vt:lpstr>Слайд 6</vt:lpstr>
      <vt:lpstr>Безвозмездные поступления из областного бюджета</vt:lpstr>
      <vt:lpstr>Динамика расходов проекта  бюджета Меркуловского сельского поселения Шолоховского района   в 2021-2023 годах</vt:lpstr>
      <vt:lpstr>Расходы проекта бюджета Меркуловского сельского поселения Шолоховского района на реализацию муниципальных  программ в 2021-2023годах</vt:lpstr>
      <vt:lpstr>Расходы бюджета Меркуловского сельского поселения Шолоховского района в 2021 году</vt:lpstr>
      <vt:lpstr>Расходы проекта бюджета Меркуловского сельского поселения Шолоховского района на ЖКХ</vt:lpstr>
      <vt:lpstr>Динамика расходов бюджета  Меркуловского сельского поселения Шолоховского района района  на культуру</vt:lpstr>
      <vt:lpstr>Культура и кинематография</vt:lpstr>
      <vt:lpstr>Динамика расходов бюджета  Меркуловского сельского поселения Шолоховского района района на  социальную политику</vt:lpstr>
      <vt:lpstr>Физическая культура и спорт</vt:lpstr>
      <vt:lpstr>Национальная безопасность и правоохранительная деятельность</vt:lpstr>
      <vt:lpstr>Дорожный фонд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Финансовый отдел администрации Верхнедонского района</dc:title>
  <dc:creator>Александр Никонов</dc:creator>
  <cp:lastModifiedBy>admin</cp:lastModifiedBy>
  <cp:revision>250</cp:revision>
  <cp:lastPrinted>2013-05-16T06:09:56Z</cp:lastPrinted>
  <dcterms:created xsi:type="dcterms:W3CDTF">2013-05-13T09:45:35Z</dcterms:created>
  <dcterms:modified xsi:type="dcterms:W3CDTF">2021-01-05T12:43:18Z</dcterms:modified>
</cp:coreProperties>
</file>